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Lst>
  <p:notesMasterIdLst>
    <p:notesMasterId r:id="rId24"/>
  </p:notesMasterIdLst>
  <p:handoutMasterIdLst>
    <p:handoutMasterId r:id="rId25"/>
  </p:handoutMasterIdLst>
  <p:sldIdLst>
    <p:sldId id="257" r:id="rId2"/>
    <p:sldId id="258" r:id="rId3"/>
    <p:sldId id="260" r:id="rId4"/>
    <p:sldId id="278" r:id="rId5"/>
    <p:sldId id="283" r:id="rId6"/>
    <p:sldId id="280" r:id="rId7"/>
    <p:sldId id="284" r:id="rId8"/>
    <p:sldId id="285" r:id="rId9"/>
    <p:sldId id="262" r:id="rId10"/>
    <p:sldId id="286" r:id="rId11"/>
    <p:sldId id="277" r:id="rId12"/>
    <p:sldId id="264" r:id="rId13"/>
    <p:sldId id="268" r:id="rId14"/>
    <p:sldId id="288" r:id="rId15"/>
    <p:sldId id="281" r:id="rId16"/>
    <p:sldId id="269" r:id="rId17"/>
    <p:sldId id="272" r:id="rId18"/>
    <p:sldId id="273" r:id="rId19"/>
    <p:sldId id="282" r:id="rId20"/>
    <p:sldId id="267" r:id="rId21"/>
    <p:sldId id="287" r:id="rId22"/>
    <p:sldId id="274" r:id="rId23"/>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11" autoAdjust="0"/>
    <p:restoredTop sz="94312" autoAdjust="0"/>
  </p:normalViewPr>
  <p:slideViewPr>
    <p:cSldViewPr snapToGrid="0" snapToObjects="1">
      <p:cViewPr varScale="1">
        <p:scale>
          <a:sx n="68" d="100"/>
          <a:sy n="68" d="100"/>
        </p:scale>
        <p:origin x="73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CD7ECBF9-A067-43D4-A6AE-4AF7B20AFE7C}" type="datetimeFigureOut">
              <a:rPr lang="en-GB" smtClean="0"/>
              <a:t>14/10/2022</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3307E0AC-9E65-475E-88F7-E7F454DFEA6E}" type="slidenum">
              <a:rPr lang="en-GB" smtClean="0"/>
              <a:t>‹#›</a:t>
            </a:fld>
            <a:endParaRPr lang="en-GB"/>
          </a:p>
        </p:txBody>
      </p:sp>
    </p:spTree>
    <p:extLst>
      <p:ext uri="{BB962C8B-B14F-4D97-AF65-F5344CB8AC3E}">
        <p14:creationId xmlns:p14="http://schemas.microsoft.com/office/powerpoint/2010/main" val="732373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3E73D202-8832-2143-AFC2-646F091DDD91}" type="datetimeFigureOut">
              <a:rPr lang="en-US" smtClean="0"/>
              <a:t>10/14/2022</a:t>
            </a:fld>
            <a:endParaRPr lang="en-US"/>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3E3C4A1C-8419-9845-A439-ED89C934EB43}" type="slidenum">
              <a:rPr lang="en-US" smtClean="0"/>
              <a:t>‹#›</a:t>
            </a:fld>
            <a:endParaRPr lang="en-US"/>
          </a:p>
        </p:txBody>
      </p:sp>
    </p:spTree>
    <p:extLst>
      <p:ext uri="{BB962C8B-B14F-4D97-AF65-F5344CB8AC3E}">
        <p14:creationId xmlns:p14="http://schemas.microsoft.com/office/powerpoint/2010/main" val="9299511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
          <p:cNvSpPr>
            <a:spLocks noGrp="1" noRot="1" noChangeAspect="1" noChangeArrowheads="1" noTextEdit="1"/>
          </p:cNvSpPr>
          <p:nvPr>
            <p:ph type="sldImg"/>
          </p:nvPr>
        </p:nvSpPr>
        <p:spPr>
          <a:xfrm>
            <a:off x="920750" y="755650"/>
            <a:ext cx="4967288" cy="3727450"/>
          </a:xfrm>
          <a:solidFill>
            <a:srgbClr val="FFFFFF"/>
          </a:solidFill>
          <a:ln>
            <a:solidFill>
              <a:srgbClr val="000000"/>
            </a:solidFill>
            <a:miter lim="800000"/>
            <a:headEnd/>
            <a:tailEnd/>
          </a:ln>
        </p:spPr>
      </p:sp>
      <p:sp>
        <p:nvSpPr>
          <p:cNvPr id="31747" name="Rectangle 2"/>
          <p:cNvSpPr>
            <a:spLocks noGrp="1" noChangeArrowheads="1"/>
          </p:cNvSpPr>
          <p:nvPr>
            <p:ph type="body" idx="1"/>
          </p:nvPr>
        </p:nvSpPr>
        <p:spPr>
          <a:xfrm>
            <a:off x="680879" y="4721940"/>
            <a:ext cx="5447030" cy="447341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endParaRPr lang="en-US">
              <a:latin typeface="Times New Roman" charset="0"/>
            </a:endParaRPr>
          </a:p>
        </p:txBody>
      </p:sp>
    </p:spTree>
    <p:extLst>
      <p:ext uri="{BB962C8B-B14F-4D97-AF65-F5344CB8AC3E}">
        <p14:creationId xmlns:p14="http://schemas.microsoft.com/office/powerpoint/2010/main" val="839293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3C4A1C-8419-9845-A439-ED89C934EB43}" type="slidenum">
              <a:rPr lang="en-US" smtClean="0"/>
              <a:t>18</a:t>
            </a:fld>
            <a:endParaRPr lang="en-US"/>
          </a:p>
        </p:txBody>
      </p:sp>
    </p:spTree>
    <p:extLst>
      <p:ext uri="{BB962C8B-B14F-4D97-AF65-F5344CB8AC3E}">
        <p14:creationId xmlns:p14="http://schemas.microsoft.com/office/powerpoint/2010/main" val="3792850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3C4A1C-8419-9845-A439-ED89C934EB43}" type="slidenum">
              <a:rPr lang="en-US" smtClean="0"/>
              <a:t>19</a:t>
            </a:fld>
            <a:endParaRPr lang="en-US"/>
          </a:p>
        </p:txBody>
      </p:sp>
    </p:spTree>
    <p:extLst>
      <p:ext uri="{BB962C8B-B14F-4D97-AF65-F5344CB8AC3E}">
        <p14:creationId xmlns:p14="http://schemas.microsoft.com/office/powerpoint/2010/main" val="1266244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p:cNvSpPr>
            <a:spLocks noGrp="1" noRot="1" noChangeAspect="1" noChangeArrowheads="1" noTextEdit="1"/>
          </p:cNvSpPr>
          <p:nvPr>
            <p:ph type="sldImg"/>
          </p:nvPr>
        </p:nvSpPr>
        <p:spPr>
          <a:xfrm>
            <a:off x="1588" y="0"/>
            <a:ext cx="1587" cy="1588"/>
          </a:xfrm>
          <a:solidFill>
            <a:srgbClr val="FFFFFF"/>
          </a:solidFill>
          <a:ln>
            <a:solidFill>
              <a:srgbClr val="000000"/>
            </a:solidFill>
            <a:miter lim="800000"/>
            <a:headEnd/>
            <a:tailEnd/>
          </a:ln>
        </p:spPr>
      </p:sp>
      <p:sp>
        <p:nvSpPr>
          <p:cNvPr id="48131" name="Rectangle 2"/>
          <p:cNvSpPr>
            <a:spLocks noGrp="1" noChangeArrowheads="1"/>
          </p:cNvSpPr>
          <p:nvPr>
            <p:ph type="body" idx="1"/>
          </p:nvPr>
        </p:nvSpPr>
        <p:spPr>
          <a:xfrm>
            <a:off x="680879" y="4721940"/>
            <a:ext cx="5447030" cy="437504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136465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
          <p:cNvSpPr>
            <a:spLocks noGrp="1" noRot="1" noChangeAspect="1" noChangeArrowheads="1" noTextEdit="1"/>
          </p:cNvSpPr>
          <p:nvPr>
            <p:ph type="sldImg"/>
          </p:nvPr>
        </p:nvSpPr>
        <p:spPr>
          <a:xfrm>
            <a:off x="920750" y="755650"/>
            <a:ext cx="4967288" cy="3727450"/>
          </a:xfrm>
          <a:solidFill>
            <a:srgbClr val="FFFFFF"/>
          </a:solidFill>
          <a:ln>
            <a:solidFill>
              <a:srgbClr val="000000"/>
            </a:solidFill>
            <a:miter lim="800000"/>
            <a:headEnd/>
            <a:tailEnd/>
          </a:ln>
        </p:spPr>
      </p:sp>
      <p:sp>
        <p:nvSpPr>
          <p:cNvPr id="60419" name="Rectangle 2"/>
          <p:cNvSpPr>
            <a:spLocks noGrp="1" noChangeArrowheads="1"/>
          </p:cNvSpPr>
          <p:nvPr>
            <p:ph type="body" idx="1"/>
          </p:nvPr>
        </p:nvSpPr>
        <p:spPr>
          <a:xfrm>
            <a:off x="680879" y="4721940"/>
            <a:ext cx="5447030" cy="447341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990139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3C4A1C-8419-9845-A439-ED89C934EB43}" type="slidenum">
              <a:rPr lang="en-US" smtClean="0"/>
              <a:t>3</a:t>
            </a:fld>
            <a:endParaRPr lang="en-US"/>
          </a:p>
        </p:txBody>
      </p:sp>
    </p:spTree>
    <p:extLst>
      <p:ext uri="{BB962C8B-B14F-4D97-AF65-F5344CB8AC3E}">
        <p14:creationId xmlns:p14="http://schemas.microsoft.com/office/powerpoint/2010/main" val="1250984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a:xfrm>
            <a:off x="920750" y="755650"/>
            <a:ext cx="4967288" cy="3727450"/>
          </a:xfrm>
          <a:solidFill>
            <a:srgbClr val="FFFFFF"/>
          </a:solidFill>
          <a:ln>
            <a:solidFill>
              <a:srgbClr val="000000"/>
            </a:solidFill>
            <a:miter lim="800000"/>
            <a:headEnd/>
            <a:tailEnd/>
          </a:ln>
        </p:spPr>
      </p:sp>
      <p:sp>
        <p:nvSpPr>
          <p:cNvPr id="37891" name="Rectangle 2"/>
          <p:cNvSpPr>
            <a:spLocks noGrp="1" noChangeArrowheads="1"/>
          </p:cNvSpPr>
          <p:nvPr>
            <p:ph type="body" idx="1"/>
          </p:nvPr>
        </p:nvSpPr>
        <p:spPr>
          <a:xfrm>
            <a:off x="680879" y="4721940"/>
            <a:ext cx="5447030" cy="447341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1383950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a:xfrm>
            <a:off x="920750" y="755650"/>
            <a:ext cx="4967288" cy="3727450"/>
          </a:xfrm>
          <a:solidFill>
            <a:srgbClr val="FFFFFF"/>
          </a:solidFill>
          <a:ln>
            <a:solidFill>
              <a:srgbClr val="000000"/>
            </a:solidFill>
            <a:miter lim="800000"/>
            <a:headEnd/>
            <a:tailEnd/>
          </a:ln>
        </p:spPr>
      </p:sp>
      <p:sp>
        <p:nvSpPr>
          <p:cNvPr id="37891" name="Rectangle 2"/>
          <p:cNvSpPr>
            <a:spLocks noGrp="1" noChangeArrowheads="1"/>
          </p:cNvSpPr>
          <p:nvPr>
            <p:ph type="body" idx="1"/>
          </p:nvPr>
        </p:nvSpPr>
        <p:spPr>
          <a:xfrm>
            <a:off x="680879" y="4721940"/>
            <a:ext cx="5447030" cy="447341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1602694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a:xfrm>
            <a:off x="920750" y="755650"/>
            <a:ext cx="4967288" cy="3727450"/>
          </a:xfrm>
          <a:solidFill>
            <a:srgbClr val="FFFFFF"/>
          </a:solidFill>
          <a:ln>
            <a:solidFill>
              <a:srgbClr val="000000"/>
            </a:solidFill>
            <a:miter lim="800000"/>
            <a:headEnd/>
            <a:tailEnd/>
          </a:ln>
        </p:spPr>
      </p:sp>
      <p:sp>
        <p:nvSpPr>
          <p:cNvPr id="37891" name="Rectangle 2"/>
          <p:cNvSpPr>
            <a:spLocks noGrp="1" noChangeArrowheads="1"/>
          </p:cNvSpPr>
          <p:nvPr>
            <p:ph type="body" idx="1"/>
          </p:nvPr>
        </p:nvSpPr>
        <p:spPr>
          <a:xfrm>
            <a:off x="680879" y="4721940"/>
            <a:ext cx="5447030" cy="447341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826769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a:xfrm>
            <a:off x="920750" y="755650"/>
            <a:ext cx="4967288" cy="3727450"/>
          </a:xfrm>
          <a:solidFill>
            <a:srgbClr val="FFFFFF"/>
          </a:solidFill>
          <a:ln>
            <a:solidFill>
              <a:srgbClr val="000000"/>
            </a:solidFill>
            <a:miter lim="800000"/>
            <a:headEnd/>
            <a:tailEnd/>
          </a:ln>
        </p:spPr>
      </p:sp>
      <p:sp>
        <p:nvSpPr>
          <p:cNvPr id="41987" name="Rectangle 2"/>
          <p:cNvSpPr>
            <a:spLocks noGrp="1" noChangeArrowheads="1"/>
          </p:cNvSpPr>
          <p:nvPr>
            <p:ph type="body" idx="1"/>
          </p:nvPr>
        </p:nvSpPr>
        <p:spPr>
          <a:xfrm>
            <a:off x="680879" y="4721940"/>
            <a:ext cx="5447030" cy="447341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1920498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
          <p:cNvSpPr>
            <a:spLocks noGrp="1" noRot="1" noChangeAspect="1" noChangeArrowheads="1" noTextEdit="1"/>
          </p:cNvSpPr>
          <p:nvPr>
            <p:ph type="sldImg"/>
          </p:nvPr>
        </p:nvSpPr>
        <p:spPr>
          <a:xfrm>
            <a:off x="920750" y="755650"/>
            <a:ext cx="4967288" cy="3727450"/>
          </a:xfrm>
          <a:solidFill>
            <a:srgbClr val="FFFFFF"/>
          </a:solidFill>
          <a:ln>
            <a:solidFill>
              <a:srgbClr val="000000"/>
            </a:solidFill>
            <a:miter lim="800000"/>
            <a:headEnd/>
            <a:tailEnd/>
          </a:ln>
        </p:spPr>
      </p:sp>
      <p:sp>
        <p:nvSpPr>
          <p:cNvPr id="50179" name="Rectangle 2"/>
          <p:cNvSpPr>
            <a:spLocks noGrp="1" noChangeArrowheads="1"/>
          </p:cNvSpPr>
          <p:nvPr>
            <p:ph type="body" idx="1"/>
          </p:nvPr>
        </p:nvSpPr>
        <p:spPr>
          <a:xfrm>
            <a:off x="680879" y="4721940"/>
            <a:ext cx="5447030" cy="447341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r>
              <a:rPr lang="en-US" dirty="0">
                <a:latin typeface="Times New Roman" charset="0"/>
              </a:rPr>
              <a:t>SC</a:t>
            </a:r>
          </a:p>
        </p:txBody>
      </p:sp>
    </p:spTree>
    <p:extLst>
      <p:ext uri="{BB962C8B-B14F-4D97-AF65-F5344CB8AC3E}">
        <p14:creationId xmlns:p14="http://schemas.microsoft.com/office/powerpoint/2010/main" val="276863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p:cNvSpPr>
            <a:spLocks noGrp="1" noRot="1" noChangeAspect="1" noChangeArrowheads="1" noTextEdit="1"/>
          </p:cNvSpPr>
          <p:nvPr>
            <p:ph type="sldImg"/>
          </p:nvPr>
        </p:nvSpPr>
        <p:spPr>
          <a:xfrm>
            <a:off x="920750" y="755650"/>
            <a:ext cx="4967288" cy="3727450"/>
          </a:xfrm>
          <a:solidFill>
            <a:srgbClr val="FFFFFF"/>
          </a:solidFill>
          <a:ln>
            <a:solidFill>
              <a:srgbClr val="000000"/>
            </a:solidFill>
            <a:miter lim="800000"/>
            <a:headEnd/>
            <a:tailEnd/>
          </a:ln>
        </p:spPr>
      </p:sp>
      <p:sp>
        <p:nvSpPr>
          <p:cNvPr id="52227" name="Rectangle 2"/>
          <p:cNvSpPr>
            <a:spLocks noGrp="1" noChangeArrowheads="1"/>
          </p:cNvSpPr>
          <p:nvPr>
            <p:ph type="body" idx="1"/>
          </p:nvPr>
        </p:nvSpPr>
        <p:spPr>
          <a:xfrm>
            <a:off x="680879" y="4721940"/>
            <a:ext cx="5447030" cy="447341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117068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C4A1C-8419-9845-A439-ED89C934EB43}" type="slidenum">
              <a:rPr lang="en-US" smtClean="0"/>
              <a:t>17</a:t>
            </a:fld>
            <a:endParaRPr lang="en-US"/>
          </a:p>
        </p:txBody>
      </p:sp>
    </p:spTree>
    <p:extLst>
      <p:ext uri="{BB962C8B-B14F-4D97-AF65-F5344CB8AC3E}">
        <p14:creationId xmlns:p14="http://schemas.microsoft.com/office/powerpoint/2010/main" val="3333776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GB"/>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C8E8948-FAAE-C847-8D50-770A1BA130CB}"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27A14-FCEB-8E4C-BF2C-09C70A409D0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C8E8948-FAAE-C847-8D50-770A1BA130CB}"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27A14-FCEB-8E4C-BF2C-09C70A409D0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C8E8948-FAAE-C847-8D50-770A1BA130CB}"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27A14-FCEB-8E4C-BF2C-09C70A409D04}"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102225" y="1827213"/>
            <a:ext cx="3581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dt" sz="half" idx="10"/>
          </p:nvPr>
        </p:nvSpPr>
        <p:spPr/>
        <p:txBody>
          <a:bodyPr/>
          <a:lstStyle>
            <a:lvl1pPr>
              <a:defRPr/>
            </a:lvl1pPr>
          </a:lstStyle>
          <a:p>
            <a:pPr>
              <a:defRPr/>
            </a:pPr>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pPr>
              <a:defRPr/>
            </a:pPr>
            <a:fld id="{214ADD36-EAC6-6840-822C-22ECB5ED547A}" type="slidenum">
              <a:rPr lang="en-US"/>
              <a:pPr>
                <a:defRPr/>
              </a:pPr>
              <a:t>‹#›</a:t>
            </a:fld>
            <a:endParaRPr lang="en-US"/>
          </a:p>
        </p:txBody>
      </p:sp>
    </p:spTree>
    <p:extLst>
      <p:ext uri="{BB962C8B-B14F-4D97-AF65-F5344CB8AC3E}">
        <p14:creationId xmlns:p14="http://schemas.microsoft.com/office/powerpoint/2010/main" val="3579692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5102225" y="18272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5102225" y="39608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8"/>
          <p:cNvSpPr>
            <a:spLocks noGrp="1" noChangeArrowheads="1"/>
          </p:cNvSpPr>
          <p:nvPr>
            <p:ph type="dt" sz="half" idx="10"/>
          </p:nvPr>
        </p:nvSpPr>
        <p:spPr/>
        <p:txBody>
          <a:bodyPr/>
          <a:lstStyle>
            <a:lvl1pPr>
              <a:defRPr/>
            </a:lvl1pPr>
          </a:lstStyle>
          <a:p>
            <a:pPr>
              <a:defRPr/>
            </a:pPr>
            <a:endParaRPr lang="en-US"/>
          </a:p>
        </p:txBody>
      </p:sp>
      <p:sp>
        <p:nvSpPr>
          <p:cNvPr id="7" name="Rectangle 9"/>
          <p:cNvSpPr>
            <a:spLocks noGrp="1" noChangeArrowheads="1"/>
          </p:cNvSpPr>
          <p:nvPr>
            <p:ph type="ftr" sz="quarter" idx="11"/>
          </p:nvPr>
        </p:nvSpPr>
        <p:spPr/>
        <p:txBody>
          <a:bodyPr/>
          <a:lstStyle>
            <a:lvl1pPr>
              <a:defRPr/>
            </a:lvl1pPr>
          </a:lstStyle>
          <a:p>
            <a:pPr>
              <a:defRPr/>
            </a:pPr>
            <a:endParaRPr lang="en-US"/>
          </a:p>
        </p:txBody>
      </p:sp>
      <p:sp>
        <p:nvSpPr>
          <p:cNvPr id="8" name="Rectangle 10"/>
          <p:cNvSpPr>
            <a:spLocks noGrp="1" noChangeArrowheads="1"/>
          </p:cNvSpPr>
          <p:nvPr>
            <p:ph type="sldNum" sz="quarter" idx="12"/>
          </p:nvPr>
        </p:nvSpPr>
        <p:spPr/>
        <p:txBody>
          <a:bodyPr/>
          <a:lstStyle>
            <a:lvl1pPr>
              <a:defRPr/>
            </a:lvl1pPr>
          </a:lstStyle>
          <a:p>
            <a:pPr>
              <a:defRPr/>
            </a:pPr>
            <a:fld id="{E02CB153-414E-3343-B68A-E963AD86139C}" type="slidenum">
              <a:rPr lang="en-US"/>
              <a:pPr>
                <a:defRPr/>
              </a:pPr>
              <a:t>‹#›</a:t>
            </a:fld>
            <a:endParaRPr lang="en-US"/>
          </a:p>
        </p:txBody>
      </p:sp>
    </p:spTree>
    <p:extLst>
      <p:ext uri="{BB962C8B-B14F-4D97-AF65-F5344CB8AC3E}">
        <p14:creationId xmlns:p14="http://schemas.microsoft.com/office/powerpoint/2010/main" val="4073155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C8E8948-FAAE-C847-8D50-770A1BA130CB}"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27A14-FCEB-8E4C-BF2C-09C70A409D04}" type="slidenum">
              <a:rPr lang="en-US" smtClean="0"/>
              <a:t>‹#›</a:t>
            </a:fld>
            <a:endParaRPr lang="en-US"/>
          </a:p>
        </p:txBody>
      </p:sp>
      <p:sp>
        <p:nvSpPr>
          <p:cNvPr id="7" name="Title 6"/>
          <p:cNvSpPr>
            <a:spLocks noGrp="1"/>
          </p:cNvSpPr>
          <p:nvPr>
            <p:ph type="title"/>
          </p:nvPr>
        </p:nvSpPr>
        <p:spPr/>
        <p:txBody>
          <a:bodyPr/>
          <a:lstStyle/>
          <a:p>
            <a:r>
              <a:rPr lang="en-GB"/>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C8E8948-FAAE-C847-8D50-770A1BA130CB}"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27A14-FCEB-8E4C-BF2C-09C70A409D0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Date Placeholder 4"/>
          <p:cNvSpPr>
            <a:spLocks noGrp="1"/>
          </p:cNvSpPr>
          <p:nvPr>
            <p:ph type="dt" sz="half" idx="10"/>
          </p:nvPr>
        </p:nvSpPr>
        <p:spPr/>
        <p:txBody>
          <a:bodyPr/>
          <a:lstStyle/>
          <a:p>
            <a:fld id="{9C8E8948-FAAE-C847-8D50-770A1BA130CB}" type="datetimeFigureOut">
              <a:rPr lang="en-US" smtClean="0"/>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27A14-FCEB-8E4C-BF2C-09C70A409D04}"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C8E8948-FAAE-C847-8D50-770A1BA130CB}" type="datetimeFigureOut">
              <a:rPr lang="en-US" smtClean="0"/>
              <a:t>10/14/2022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727A14-FCEB-8E4C-BF2C-09C70A409D0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C8E8948-FAAE-C847-8D50-770A1BA130CB}" type="datetimeFigureOut">
              <a:rPr lang="en-US" smtClean="0"/>
              <a:t>10/14/2022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727A14-FCEB-8E4C-BF2C-09C70A409D0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C8E8948-FAAE-C847-8D50-770A1BA130CB}" type="datetimeFigureOut">
              <a:rPr lang="en-US" smtClean="0"/>
              <a:t>10/14/2022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727A14-FCEB-8E4C-BF2C-09C70A409D0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C8E8948-FAAE-C847-8D50-770A1BA130CB}" type="datetimeFigureOut">
              <a:rPr lang="en-US" smtClean="0"/>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27A14-FCEB-8E4C-BF2C-09C70A409D04}"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GB"/>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C8E8948-FAAE-C847-8D50-770A1BA130CB}" type="datetimeFigureOut">
              <a:rPr lang="en-US" smtClean="0"/>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27A14-FCEB-8E4C-BF2C-09C70A409D04}"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C8E8948-FAAE-C847-8D50-770A1BA130CB}" type="datetimeFigureOut">
              <a:rPr lang="en-US" smtClean="0"/>
              <a:t>10/14/2022</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4727A14-FCEB-8E4C-BF2C-09C70A409D04}"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8" r:id="rId12"/>
    <p:sldLayoutId id="2147483679" r:id="rId13"/>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timestables.co.uk/multiplication-tables-check/" TargetMode="External"/><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s://play.ttrockstars.com/ttrs/online/play?mode=soundcheck"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7.jp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ictgames.com/" TargetMode="External"/><Relationship Id="rId3" Type="http://schemas.openxmlformats.org/officeDocument/2006/relationships/hyperlink" Target="http://www.teachingtables.co.uk/" TargetMode="External"/><Relationship Id="rId7" Type="http://schemas.openxmlformats.org/officeDocument/2006/relationships/hyperlink" Target="http://www.crickweb.co.uk/"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s://www.phonicsplay.co.uk/" TargetMode="External"/><Relationship Id="rId5" Type="http://schemas.openxmlformats.org/officeDocument/2006/relationships/hyperlink" Target="https://www.bbc.com/bitesize/topics/zprrd2p" TargetMode="External"/><Relationship Id="rId4" Type="http://schemas.openxmlformats.org/officeDocument/2006/relationships/hyperlink" Target="https://www.topmarks.co.uk/maths-games/5-7-years/counting" TargetMode="External"/><Relationship Id="rId9"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636911" y="218121"/>
            <a:ext cx="7675562" cy="2587504"/>
          </a:xfrm>
        </p:spPr>
        <p:txBody>
          <a:bodyPr wrap="square" lIns="90000" tIns="46800" rIns="90000" bIns="46800" anchorCtr="1">
            <a:sp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5400" b="1" dirty="0">
                <a:solidFill>
                  <a:srgbClr val="002060"/>
                </a:solidFill>
                <a:effectLst>
                  <a:outerShdw blurRad="38100" dist="38100" dir="2700000" algn="tl">
                    <a:srgbClr val="000000">
                      <a:alpha val="43137"/>
                    </a:srgbClr>
                  </a:outerShdw>
                </a:effectLst>
                <a:latin typeface="NTFPreCursive" panose="03000400000000000000" pitchFamily="66" charset="0"/>
              </a:rPr>
              <a:t>Year 4 </a:t>
            </a:r>
            <a:br>
              <a:rPr lang="en-GB" sz="5400" b="1" dirty="0">
                <a:solidFill>
                  <a:srgbClr val="002060"/>
                </a:solidFill>
                <a:effectLst>
                  <a:outerShdw blurRad="38100" dist="38100" dir="2700000" algn="tl">
                    <a:srgbClr val="000000">
                      <a:alpha val="43137"/>
                    </a:srgbClr>
                  </a:outerShdw>
                </a:effectLst>
                <a:latin typeface="NTFPreCursive" panose="03000400000000000000" pitchFamily="66" charset="0"/>
              </a:rPr>
            </a:br>
            <a:br>
              <a:rPr lang="en-GB" sz="5400" b="1" dirty="0">
                <a:solidFill>
                  <a:srgbClr val="002060"/>
                </a:solidFill>
                <a:effectLst>
                  <a:outerShdw blurRad="38100" dist="38100" dir="2700000" algn="tl">
                    <a:srgbClr val="000000">
                      <a:alpha val="43137"/>
                    </a:srgbClr>
                  </a:outerShdw>
                </a:effectLst>
                <a:latin typeface="NTFPreCursive" panose="03000400000000000000" pitchFamily="66" charset="0"/>
              </a:rPr>
            </a:br>
            <a:r>
              <a:rPr lang="en-GB" sz="5400" b="1" dirty="0">
                <a:solidFill>
                  <a:srgbClr val="002060"/>
                </a:solidFill>
                <a:effectLst>
                  <a:outerShdw blurRad="38100" dist="38100" dir="2700000" algn="tl">
                    <a:srgbClr val="000000">
                      <a:alpha val="43137"/>
                    </a:srgbClr>
                  </a:outerShdw>
                </a:effectLst>
                <a:latin typeface="NTFPreCursive" panose="03000400000000000000" pitchFamily="66" charset="0"/>
              </a:rPr>
              <a:t>Meet the Teacher </a:t>
            </a:r>
          </a:p>
        </p:txBody>
      </p:sp>
      <p:sp>
        <p:nvSpPr>
          <p:cNvPr id="4099" name="Text Box 6"/>
          <p:cNvSpPr txBox="1">
            <a:spLocks noChangeArrowheads="1"/>
          </p:cNvSpPr>
          <p:nvPr/>
        </p:nvSpPr>
        <p:spPr bwMode="auto">
          <a:xfrm>
            <a:off x="766292" y="2949021"/>
            <a:ext cx="7416800" cy="1323439"/>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bg1"/>
                </a:solidFill>
                <a:latin typeface="Arial" charset="0"/>
                <a:ea typeface="ＭＳ Ｐゴシック" charset="0"/>
                <a:cs typeface="Arial" charset="0"/>
              </a:defRPr>
            </a:lvl1pPr>
            <a:lvl2pPr marL="742950" indent="-285750" eaLnBrk="0" hangingPunct="0">
              <a:defRPr>
                <a:solidFill>
                  <a:schemeClr val="bg1"/>
                </a:solidFill>
                <a:latin typeface="Arial" charset="0"/>
                <a:ea typeface="Arial" charset="0"/>
                <a:cs typeface="Arial" charset="0"/>
              </a:defRPr>
            </a:lvl2pPr>
            <a:lvl3pPr marL="1143000" indent="-228600" eaLnBrk="0" hangingPunct="0">
              <a:defRPr>
                <a:solidFill>
                  <a:schemeClr val="bg1"/>
                </a:solidFill>
                <a:latin typeface="Arial" charset="0"/>
                <a:ea typeface="Arial" charset="0"/>
                <a:cs typeface="Arial" charset="0"/>
              </a:defRPr>
            </a:lvl3pPr>
            <a:lvl4pPr marL="1600200" indent="-228600" eaLnBrk="0" hangingPunct="0">
              <a:defRPr>
                <a:solidFill>
                  <a:schemeClr val="bg1"/>
                </a:solidFill>
                <a:latin typeface="Arial" charset="0"/>
                <a:ea typeface="Arial" charset="0"/>
                <a:cs typeface="Arial" charset="0"/>
              </a:defRPr>
            </a:lvl4pPr>
            <a:lvl5pPr marL="2057400" indent="-228600" eaLnBrk="0" hangingPunct="0">
              <a:defRPr>
                <a:solidFill>
                  <a:schemeClr val="bg1"/>
                </a:solidFill>
                <a:latin typeface="Arial" charset="0"/>
                <a:ea typeface="Arial" charset="0"/>
                <a:cs typeface="Arial" charset="0"/>
              </a:defRPr>
            </a:lvl5pPr>
            <a:lvl6pPr marL="2514600" indent="-228600" defTabSz="449263" eaLnBrk="0" fontAlgn="base" hangingPunct="0">
              <a:lnSpc>
                <a:spcPct val="93000"/>
              </a:lnSpc>
              <a:spcBef>
                <a:spcPct val="0"/>
              </a:spcBef>
              <a:spcAft>
                <a:spcPct val="0"/>
              </a:spcAft>
              <a:buClr>
                <a:srgbClr val="FFFFFF"/>
              </a:buClr>
              <a:buSzPct val="100000"/>
              <a:buFont typeface="Arial" charset="0"/>
              <a:defRPr>
                <a:solidFill>
                  <a:schemeClr val="bg1"/>
                </a:solidFill>
                <a:latin typeface="Arial" charset="0"/>
                <a:ea typeface="Arial" charset="0"/>
                <a:cs typeface="Arial" charset="0"/>
              </a:defRPr>
            </a:lvl6pPr>
            <a:lvl7pPr marL="2971800" indent="-228600" defTabSz="449263" eaLnBrk="0" fontAlgn="base" hangingPunct="0">
              <a:lnSpc>
                <a:spcPct val="93000"/>
              </a:lnSpc>
              <a:spcBef>
                <a:spcPct val="0"/>
              </a:spcBef>
              <a:spcAft>
                <a:spcPct val="0"/>
              </a:spcAft>
              <a:buClr>
                <a:srgbClr val="FFFFFF"/>
              </a:buClr>
              <a:buSzPct val="100000"/>
              <a:buFont typeface="Arial" charset="0"/>
              <a:defRPr>
                <a:solidFill>
                  <a:schemeClr val="bg1"/>
                </a:solidFill>
                <a:latin typeface="Arial" charset="0"/>
                <a:ea typeface="Arial" charset="0"/>
                <a:cs typeface="Arial" charset="0"/>
              </a:defRPr>
            </a:lvl7pPr>
            <a:lvl8pPr marL="3429000" indent="-228600" defTabSz="449263" eaLnBrk="0" fontAlgn="base" hangingPunct="0">
              <a:lnSpc>
                <a:spcPct val="93000"/>
              </a:lnSpc>
              <a:spcBef>
                <a:spcPct val="0"/>
              </a:spcBef>
              <a:spcAft>
                <a:spcPct val="0"/>
              </a:spcAft>
              <a:buClr>
                <a:srgbClr val="FFFFFF"/>
              </a:buClr>
              <a:buSzPct val="100000"/>
              <a:buFont typeface="Arial" charset="0"/>
              <a:defRPr>
                <a:solidFill>
                  <a:schemeClr val="bg1"/>
                </a:solidFill>
                <a:latin typeface="Arial" charset="0"/>
                <a:ea typeface="Arial" charset="0"/>
                <a:cs typeface="Arial" charset="0"/>
              </a:defRPr>
            </a:lvl8pPr>
            <a:lvl9pPr marL="3886200" indent="-228600" defTabSz="449263" eaLnBrk="0" fontAlgn="base" hangingPunct="0">
              <a:lnSpc>
                <a:spcPct val="93000"/>
              </a:lnSpc>
              <a:spcBef>
                <a:spcPct val="0"/>
              </a:spcBef>
              <a:spcAft>
                <a:spcPct val="0"/>
              </a:spcAft>
              <a:buClr>
                <a:srgbClr val="FFFFFF"/>
              </a:buClr>
              <a:buSzPct val="100000"/>
              <a:buFont typeface="Arial" charset="0"/>
              <a:defRPr>
                <a:solidFill>
                  <a:schemeClr val="bg1"/>
                </a:solidFill>
                <a:latin typeface="Arial" charset="0"/>
                <a:ea typeface="Arial" charset="0"/>
                <a:cs typeface="Arial" charset="0"/>
              </a:defRPr>
            </a:lvl9pPr>
          </a:lstStyle>
          <a:p>
            <a:pPr algn="ctr" eaLnBrk="1" hangingPunct="1">
              <a:spcBef>
                <a:spcPct val="50000"/>
              </a:spcBef>
              <a:defRPr/>
            </a:pPr>
            <a:r>
              <a:rPr lang="en-GB" sz="8000" b="1" dirty="0">
                <a:solidFill>
                  <a:srgbClr val="660066"/>
                </a:solidFill>
              </a:rPr>
              <a:t>WELCOME</a:t>
            </a:r>
          </a:p>
        </p:txBody>
      </p:sp>
      <p:pic>
        <p:nvPicPr>
          <p:cNvPr id="2" name="Picture 1"/>
          <p:cNvPicPr>
            <a:picLocks noChangeAspect="1"/>
          </p:cNvPicPr>
          <p:nvPr/>
        </p:nvPicPr>
        <p:blipFill>
          <a:blip r:embed="rId3"/>
          <a:stretch>
            <a:fillRect/>
          </a:stretch>
        </p:blipFill>
        <p:spPr>
          <a:xfrm>
            <a:off x="2519365" y="4415856"/>
            <a:ext cx="3687472" cy="2117805"/>
          </a:xfrm>
          <a:prstGeom prst="rect">
            <a:avLst/>
          </a:prstGeom>
        </p:spPr>
      </p:pic>
    </p:spTree>
    <p:extLst>
      <p:ext uri="{BB962C8B-B14F-4D97-AF65-F5344CB8AC3E}">
        <p14:creationId xmlns:p14="http://schemas.microsoft.com/office/powerpoint/2010/main" val="34863887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idx="1"/>
          </p:nvPr>
        </p:nvSpPr>
        <p:spPr>
          <a:xfrm>
            <a:off x="196446" y="1347117"/>
            <a:ext cx="5839310" cy="5289782"/>
          </a:xfrm>
        </p:spPr>
        <p:txBody>
          <a:bodyPr wrap="square" lIns="90000" tIns="46800" rIns="90000" bIns="46800">
            <a:spAutoFit/>
          </a:bodyPr>
          <a:lstStyle/>
          <a:p>
            <a:pPr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b="1" dirty="0">
              <a:solidFill>
                <a:schemeClr val="tx1"/>
              </a:solidFill>
              <a:latin typeface="Calibri" panose="020F0502020204030204" pitchFamily="34" charset="0"/>
              <a:cs typeface="Calibri" panose="020F0502020204030204" pitchFamily="34" charset="0"/>
            </a:endParaRPr>
          </a:p>
          <a:p>
            <a:pPr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b="1" dirty="0">
              <a:solidFill>
                <a:schemeClr val="tx1"/>
              </a:solidFill>
              <a:latin typeface="Calibri" panose="020F0502020204030204" pitchFamily="34" charset="0"/>
              <a:cs typeface="Calibri" panose="020F0502020204030204" pitchFamily="34" charset="0"/>
            </a:endParaRPr>
          </a:p>
          <a:p>
            <a:pPr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a:solidFill>
                  <a:schemeClr val="tx1"/>
                </a:solidFill>
                <a:latin typeface="Twinkl Cursive Looped" panose="02000000000000000000" pitchFamily="2" charset="0"/>
                <a:cs typeface="Calibri" panose="020F0502020204030204" pitchFamily="34" charset="0"/>
              </a:rPr>
              <a:t>Children should bring their books to school </a:t>
            </a:r>
            <a:r>
              <a:rPr lang="en-GB" b="1" u="sng" dirty="0">
                <a:solidFill>
                  <a:schemeClr val="tx1"/>
                </a:solidFill>
                <a:latin typeface="Twinkl Cursive Looped" panose="02000000000000000000" pitchFamily="2" charset="0"/>
                <a:cs typeface="Calibri" panose="020F0502020204030204" pitchFamily="34" charset="0"/>
              </a:rPr>
              <a:t>every day</a:t>
            </a:r>
            <a:r>
              <a:rPr lang="en-GB" b="1" dirty="0">
                <a:solidFill>
                  <a:schemeClr val="tx1"/>
                </a:solidFill>
                <a:latin typeface="Twinkl Cursive Looped" panose="02000000000000000000" pitchFamily="2" charset="0"/>
                <a:cs typeface="Calibri" panose="020F0502020204030204" pitchFamily="34" charset="0"/>
              </a:rPr>
              <a:t>.</a:t>
            </a:r>
          </a:p>
          <a:p>
            <a:pPr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b="1" dirty="0">
              <a:solidFill>
                <a:schemeClr val="tx1"/>
              </a:solidFill>
              <a:latin typeface="Twinkl Cursive Looped" panose="02000000000000000000" pitchFamily="2" charset="0"/>
              <a:cs typeface="Calibri" panose="020F0502020204030204" pitchFamily="34" charset="0"/>
            </a:endParaRPr>
          </a:p>
          <a:p>
            <a:pPr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a:solidFill>
                  <a:schemeClr val="tx1"/>
                </a:solidFill>
                <a:latin typeface="Twinkl Cursive Looped" panose="02000000000000000000" pitchFamily="2" charset="0"/>
                <a:cs typeface="Calibri" panose="020F0502020204030204" pitchFamily="34" charset="0"/>
              </a:rPr>
              <a:t>Books will be given to children based on their ZPD level. </a:t>
            </a:r>
          </a:p>
          <a:p>
            <a:pPr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b="1" dirty="0">
              <a:solidFill>
                <a:schemeClr val="tx1"/>
              </a:solidFill>
              <a:latin typeface="Twinkl Cursive Looped" panose="02000000000000000000" pitchFamily="2" charset="0"/>
              <a:cs typeface="Calibri" panose="020F0502020204030204" pitchFamily="34" charset="0"/>
            </a:endParaRPr>
          </a:p>
          <a:p>
            <a:pPr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a:solidFill>
                  <a:schemeClr val="tx1"/>
                </a:solidFill>
                <a:latin typeface="Twinkl Cursive Looped" panose="02000000000000000000" pitchFamily="2" charset="0"/>
                <a:cs typeface="Calibri" panose="020F0502020204030204" pitchFamily="34" charset="0"/>
              </a:rPr>
              <a:t>Children will take an online quiz about their book each week and are expected to get at least 70%. </a:t>
            </a:r>
            <a:endParaRPr lang="en-GB" b="1" dirty="0">
              <a:latin typeface="Twinkl Cursive Looped" panose="02000000000000000000" pitchFamily="2" charset="0"/>
              <a:cs typeface="Calibri" panose="020F0502020204030204" pitchFamily="34" charset="0"/>
            </a:endParaRPr>
          </a:p>
          <a:p>
            <a:pPr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latin typeface="Verdana" charset="0"/>
            </a:endParaRPr>
          </a:p>
          <a:p>
            <a:pPr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latin typeface="Verdana" charset="0"/>
            </a:endParaRPr>
          </a:p>
          <a:p>
            <a:pPr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latin typeface="Verdana" charset="0"/>
            </a:endParaRPr>
          </a:p>
        </p:txBody>
      </p:sp>
      <p:sp>
        <p:nvSpPr>
          <p:cNvPr id="36866" name="Rectangle 1"/>
          <p:cNvSpPr>
            <a:spLocks noGrp="1" noChangeArrowheads="1"/>
          </p:cNvSpPr>
          <p:nvPr>
            <p:ph type="title"/>
          </p:nvPr>
        </p:nvSpPr>
        <p:spPr>
          <a:xfrm>
            <a:off x="829115" y="372553"/>
            <a:ext cx="7313612" cy="833178"/>
          </a:xfrm>
        </p:spPr>
        <p:txBody>
          <a:bodyPr lIns="90000" tIns="46800" rIns="90000" bIns="46800" anchorCtr="1">
            <a:sp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Reading</a:t>
            </a:r>
          </a:p>
        </p:txBody>
      </p:sp>
      <p:pic>
        <p:nvPicPr>
          <p:cNvPr id="4" name="Picture 3">
            <a:extLst>
              <a:ext uri="{FF2B5EF4-FFF2-40B4-BE49-F238E27FC236}">
                <a16:creationId xmlns:a16="http://schemas.microsoft.com/office/drawing/2014/main" id="{6819AA03-10C4-4887-9C3A-58B62F39FE84}"/>
              </a:ext>
            </a:extLst>
          </p:cNvPr>
          <p:cNvPicPr>
            <a:picLocks noChangeAspect="1"/>
          </p:cNvPicPr>
          <p:nvPr/>
        </p:nvPicPr>
        <p:blipFill>
          <a:blip r:embed="rId3"/>
          <a:stretch>
            <a:fillRect/>
          </a:stretch>
        </p:blipFill>
        <p:spPr>
          <a:xfrm>
            <a:off x="6255609" y="2105206"/>
            <a:ext cx="2312779" cy="2792437"/>
          </a:xfrm>
          <a:prstGeom prst="rect">
            <a:avLst/>
          </a:prstGeom>
        </p:spPr>
      </p:pic>
    </p:spTree>
    <p:extLst>
      <p:ext uri="{BB962C8B-B14F-4D97-AF65-F5344CB8AC3E}">
        <p14:creationId xmlns:p14="http://schemas.microsoft.com/office/powerpoint/2010/main" val="1944300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idx="1"/>
          </p:nvPr>
        </p:nvSpPr>
        <p:spPr>
          <a:xfrm>
            <a:off x="193000" y="2402007"/>
            <a:ext cx="5839310" cy="4267964"/>
          </a:xfrm>
        </p:spPr>
        <p:txBody>
          <a:bodyPr wrap="square" lIns="90000" tIns="46800" rIns="90000" bIns="46800">
            <a:spAutoFit/>
          </a:bodyPr>
          <a:lstStyle/>
          <a:p>
            <a:pPr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a:solidFill>
                  <a:schemeClr val="tx1"/>
                </a:solidFill>
                <a:latin typeface="Twinkl Cursive Looped" panose="02000000000000000000" pitchFamily="2" charset="0"/>
                <a:cs typeface="Calibri" panose="020F0502020204030204" pitchFamily="34" charset="0"/>
              </a:rPr>
              <a:t>Please ensure books are looked after. </a:t>
            </a:r>
          </a:p>
          <a:p>
            <a:pPr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b="1" dirty="0">
              <a:solidFill>
                <a:schemeClr val="tx1"/>
              </a:solidFill>
              <a:latin typeface="Twinkl Cursive Looped" panose="02000000000000000000" pitchFamily="2" charset="0"/>
              <a:cs typeface="Calibri" panose="020F0502020204030204" pitchFamily="34" charset="0"/>
            </a:endParaRPr>
          </a:p>
          <a:p>
            <a:pPr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a:solidFill>
                  <a:schemeClr val="tx1"/>
                </a:solidFill>
                <a:latin typeface="Twinkl Cursive Looped" panose="02000000000000000000" pitchFamily="2" charset="0"/>
                <a:cs typeface="Calibri" panose="020F0502020204030204" pitchFamily="34" charset="0"/>
              </a:rPr>
              <a:t>Lost or damaged reading books will result in at least a £5.00 fine (dependent on the cost of the book).</a:t>
            </a:r>
          </a:p>
          <a:p>
            <a:pPr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b="1" dirty="0">
              <a:solidFill>
                <a:schemeClr val="tx1"/>
              </a:solidFill>
              <a:latin typeface="Twinkl Cursive Looped" panose="02000000000000000000" pitchFamily="2" charset="0"/>
              <a:cs typeface="Calibri" panose="020F0502020204030204" pitchFamily="34" charset="0"/>
            </a:endParaRPr>
          </a:p>
          <a:p>
            <a:pPr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a:solidFill>
                  <a:schemeClr val="tx1"/>
                </a:solidFill>
                <a:latin typeface="Twinkl Cursive Looped" panose="02000000000000000000" pitchFamily="2" charset="0"/>
                <a:cs typeface="Calibri" panose="020F0502020204030204" pitchFamily="34" charset="0"/>
              </a:rPr>
              <a:t>Lost or damaged Logs will result in a £1.50 fine.</a:t>
            </a:r>
          </a:p>
          <a:p>
            <a:pPr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a:solidFill>
                  <a:schemeClr val="tx1"/>
                </a:solidFill>
                <a:latin typeface="Twinkl Cursive Looped" panose="02000000000000000000" pitchFamily="2" charset="0"/>
                <a:cs typeface="Calibri" panose="020F0502020204030204" pitchFamily="34" charset="0"/>
              </a:rPr>
              <a:t>50p to replace the plastic wallet </a:t>
            </a:r>
          </a:p>
          <a:p>
            <a:pPr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b="1" dirty="0">
              <a:solidFill>
                <a:schemeClr val="tx1"/>
              </a:solidFill>
              <a:latin typeface="Calibri" panose="020F0502020204030204" pitchFamily="34" charset="0"/>
              <a:cs typeface="Calibri" panose="020F0502020204030204" pitchFamily="34" charset="0"/>
            </a:endParaRPr>
          </a:p>
          <a:p>
            <a:pPr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b="1" dirty="0">
              <a:solidFill>
                <a:schemeClr val="tx1"/>
              </a:solidFill>
              <a:latin typeface="Calibri" panose="020F0502020204030204" pitchFamily="34" charset="0"/>
              <a:cs typeface="Calibri" panose="020F0502020204030204" pitchFamily="34" charset="0"/>
            </a:endParaRPr>
          </a:p>
        </p:txBody>
      </p:sp>
      <p:sp>
        <p:nvSpPr>
          <p:cNvPr id="36866" name="Rectangle 1"/>
          <p:cNvSpPr>
            <a:spLocks noGrp="1" noChangeArrowheads="1"/>
          </p:cNvSpPr>
          <p:nvPr>
            <p:ph type="title"/>
          </p:nvPr>
        </p:nvSpPr>
        <p:spPr>
          <a:xfrm>
            <a:off x="750093" y="281425"/>
            <a:ext cx="7313612" cy="833178"/>
          </a:xfrm>
        </p:spPr>
        <p:txBody>
          <a:bodyPr lIns="90000" tIns="46800" rIns="90000" bIns="46800" anchorCtr="1">
            <a:sp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Reading</a:t>
            </a:r>
          </a:p>
        </p:txBody>
      </p:sp>
      <p:pic>
        <p:nvPicPr>
          <p:cNvPr id="5" name="Picture 4">
            <a:extLst>
              <a:ext uri="{FF2B5EF4-FFF2-40B4-BE49-F238E27FC236}">
                <a16:creationId xmlns:a16="http://schemas.microsoft.com/office/drawing/2014/main" id="{B04AFC47-B933-4B0A-9BE8-A56F43159AF2}"/>
              </a:ext>
            </a:extLst>
          </p:cNvPr>
          <p:cNvPicPr>
            <a:picLocks noChangeAspect="1"/>
          </p:cNvPicPr>
          <p:nvPr/>
        </p:nvPicPr>
        <p:blipFill>
          <a:blip r:embed="rId3"/>
          <a:stretch>
            <a:fillRect/>
          </a:stretch>
        </p:blipFill>
        <p:spPr>
          <a:xfrm>
            <a:off x="6255609" y="2822658"/>
            <a:ext cx="2312779" cy="2792437"/>
          </a:xfrm>
          <a:prstGeom prst="rect">
            <a:avLst/>
          </a:prstGeom>
        </p:spPr>
      </p:pic>
    </p:spTree>
    <p:extLst>
      <p:ext uri="{BB962C8B-B14F-4D97-AF65-F5344CB8AC3E}">
        <p14:creationId xmlns:p14="http://schemas.microsoft.com/office/powerpoint/2010/main" val="34575487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idx="1"/>
          </p:nvPr>
        </p:nvSpPr>
        <p:spPr>
          <a:xfrm>
            <a:off x="141453" y="1005172"/>
            <a:ext cx="6048332" cy="4387997"/>
          </a:xfrm>
        </p:spPr>
        <p:txBody>
          <a:bodyPr wrap="square" lIns="90000" tIns="46800" rIns="90000" bIns="46800" rtlCol="0">
            <a:spAutoFit/>
          </a:bodyPr>
          <a:lstStyle/>
          <a:p>
            <a:pPr marL="0" indent="0" eaLnBrk="1" fontAlgn="auto" hangingPunct="1">
              <a:spcBef>
                <a:spcPts val="700"/>
              </a:spcBef>
              <a:spcAft>
                <a:spcPts val="0"/>
              </a:spcAft>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a:solidFill>
                  <a:schemeClr val="tx1"/>
                </a:solidFill>
                <a:latin typeface="Twinkl Cursive Looped" panose="02000000000000000000" pitchFamily="2" charset="0"/>
                <a:cs typeface="Calibri" panose="020F0502020204030204" pitchFamily="34" charset="0"/>
              </a:rPr>
              <a:t>Homework includes:</a:t>
            </a:r>
          </a:p>
          <a:p>
            <a:pPr marL="0" indent="0" eaLnBrk="1" fontAlgn="auto" hangingPunct="1">
              <a:spcBef>
                <a:spcPts val="700"/>
              </a:spcBef>
              <a:spcAft>
                <a:spcPts val="0"/>
              </a:spcAft>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b="1" dirty="0">
              <a:solidFill>
                <a:schemeClr val="tx1"/>
              </a:solidFill>
              <a:latin typeface="Twinkl Cursive Looped" panose="02000000000000000000" pitchFamily="2" charset="0"/>
              <a:cs typeface="Calibri" panose="020F0502020204030204" pitchFamily="34" charset="0"/>
            </a:endParaRPr>
          </a:p>
          <a:p>
            <a:pPr marL="0" indent="0" eaLnBrk="1" fontAlgn="auto" hangingPunct="1">
              <a:spcBef>
                <a:spcPts val="700"/>
              </a:spcBef>
              <a:spcAft>
                <a:spcPts val="0"/>
              </a:spcAft>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b="1" dirty="0">
              <a:solidFill>
                <a:schemeClr val="tx1"/>
              </a:solidFill>
              <a:latin typeface="Twinkl Cursive Looped" panose="02000000000000000000" pitchFamily="2" charset="0"/>
              <a:cs typeface="Calibri" panose="020F0502020204030204" pitchFamily="34" charset="0"/>
            </a:endParaRPr>
          </a:p>
          <a:p>
            <a:pPr marL="0" indent="0" eaLnBrk="1" fontAlgn="auto" hangingPunct="1">
              <a:spcBef>
                <a:spcPts val="700"/>
              </a:spcBef>
              <a:spcAft>
                <a:spcPts val="0"/>
              </a:spcAft>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a:solidFill>
                  <a:schemeClr val="tx1"/>
                </a:solidFill>
                <a:latin typeface="Twinkl Cursive Looped" panose="02000000000000000000" pitchFamily="2" charset="0"/>
                <a:cs typeface="Calibri" panose="020F0502020204030204" pitchFamily="34" charset="0"/>
              </a:rPr>
              <a:t>Homework will be given on a Friday. Please return completed work to school by the following Thursday. </a:t>
            </a:r>
          </a:p>
          <a:p>
            <a:pPr marL="0" indent="0" eaLnBrk="1" fontAlgn="auto" hangingPunct="1">
              <a:spcBef>
                <a:spcPts val="700"/>
              </a:spcBef>
              <a:spcAft>
                <a:spcPts val="0"/>
              </a:spcAft>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b="1" dirty="0">
              <a:solidFill>
                <a:schemeClr val="tx1"/>
              </a:solidFill>
              <a:latin typeface="Twinkl Cursive Looped" panose="02000000000000000000" pitchFamily="2" charset="0"/>
              <a:cs typeface="Calibri" panose="020F0502020204030204" pitchFamily="34" charset="0"/>
            </a:endParaRPr>
          </a:p>
          <a:p>
            <a:pPr marL="0" indent="0" eaLnBrk="1" fontAlgn="auto" hangingPunct="1">
              <a:spcBef>
                <a:spcPts val="700"/>
              </a:spcBef>
              <a:spcAft>
                <a:spcPts val="0"/>
              </a:spcAft>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a:solidFill>
                  <a:schemeClr val="tx1"/>
                </a:solidFill>
                <a:latin typeface="Twinkl Cursive Looped" panose="02000000000000000000" pitchFamily="2" charset="0"/>
                <a:cs typeface="Calibri" panose="020F0502020204030204" pitchFamily="34" charset="0"/>
              </a:rPr>
              <a:t>Spelling and Times Tables tests will take place weekly. </a:t>
            </a:r>
          </a:p>
          <a:p>
            <a:pPr marL="0" indent="0" eaLnBrk="1" fontAlgn="auto" hangingPunct="1">
              <a:spcBef>
                <a:spcPts val="700"/>
              </a:spcBef>
              <a:spcAft>
                <a:spcPts val="0"/>
              </a:spcAft>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800" b="1" dirty="0">
              <a:solidFill>
                <a:schemeClr val="tx1"/>
              </a:solidFill>
              <a:latin typeface="Calibri" panose="020F0502020204030204" pitchFamily="34" charset="0"/>
              <a:cs typeface="Calibri" panose="020F0502020204030204" pitchFamily="34" charset="0"/>
            </a:endParaRPr>
          </a:p>
        </p:txBody>
      </p:sp>
      <p:sp>
        <p:nvSpPr>
          <p:cNvPr id="7" name="Rectangle 1">
            <a:extLst>
              <a:ext uri="{FF2B5EF4-FFF2-40B4-BE49-F238E27FC236}">
                <a16:creationId xmlns:a16="http://schemas.microsoft.com/office/drawing/2014/main" id="{58DE3729-48BB-4F13-98FB-E6BFB8AD6742}"/>
              </a:ext>
            </a:extLst>
          </p:cNvPr>
          <p:cNvSpPr txBox="1">
            <a:spLocks noChangeArrowheads="1"/>
          </p:cNvSpPr>
          <p:nvPr/>
        </p:nvSpPr>
        <p:spPr>
          <a:xfrm>
            <a:off x="815926" y="2220"/>
            <a:ext cx="7315200" cy="1110177"/>
          </a:xfrm>
          <a:prstGeom prst="rect">
            <a:avLst/>
          </a:prstGeom>
        </p:spPr>
        <p:txBody>
          <a:bodyPr vert="horz" lIns="90000" tIns="46800" rIns="90000" bIns="46800" rtlCol="0" anchor="ctr" anchorCtr="1">
            <a:sp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6600" b="1" dirty="0">
                <a:solidFill>
                  <a:sysClr val="windowText" lastClr="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Homework</a:t>
            </a:r>
          </a:p>
        </p:txBody>
      </p:sp>
      <p:pic>
        <p:nvPicPr>
          <p:cNvPr id="4" name="Picture 3">
            <a:extLst>
              <a:ext uri="{FF2B5EF4-FFF2-40B4-BE49-F238E27FC236}">
                <a16:creationId xmlns:a16="http://schemas.microsoft.com/office/drawing/2014/main" id="{76B618D0-BFE4-44BC-BE22-B3D7760B6D19}"/>
              </a:ext>
            </a:extLst>
          </p:cNvPr>
          <p:cNvPicPr>
            <a:picLocks noChangeAspect="1"/>
          </p:cNvPicPr>
          <p:nvPr/>
        </p:nvPicPr>
        <p:blipFill>
          <a:blip r:embed="rId3"/>
          <a:stretch>
            <a:fillRect/>
          </a:stretch>
        </p:blipFill>
        <p:spPr>
          <a:xfrm>
            <a:off x="6491133" y="2312905"/>
            <a:ext cx="2312779" cy="2792437"/>
          </a:xfrm>
          <a:prstGeom prst="rect">
            <a:avLst/>
          </a:prstGeom>
        </p:spPr>
      </p:pic>
    </p:spTree>
    <p:extLst>
      <p:ext uri="{BB962C8B-B14F-4D97-AF65-F5344CB8AC3E}">
        <p14:creationId xmlns:p14="http://schemas.microsoft.com/office/powerpoint/2010/main" val="33596624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title" idx="4294967295"/>
          </p:nvPr>
        </p:nvSpPr>
        <p:spPr>
          <a:xfrm>
            <a:off x="815926" y="509828"/>
            <a:ext cx="7315200" cy="1110177"/>
          </a:xfrm>
        </p:spPr>
        <p:txBody>
          <a:bodyPr lIns="90000" tIns="46800" rIns="90000" bIns="46800" anchorCtr="1">
            <a:sp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6600" b="1" dirty="0">
                <a:solidFill>
                  <a:sysClr val="windowText" lastClr="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Spellings</a:t>
            </a:r>
          </a:p>
        </p:txBody>
      </p:sp>
      <p:sp>
        <p:nvSpPr>
          <p:cNvPr id="49154" name="Rectangle 2"/>
          <p:cNvSpPr>
            <a:spLocks noGrp="1" noChangeArrowheads="1"/>
          </p:cNvSpPr>
          <p:nvPr>
            <p:ph type="body" idx="4294967295"/>
          </p:nvPr>
        </p:nvSpPr>
        <p:spPr>
          <a:xfrm>
            <a:off x="928885" y="2225231"/>
            <a:ext cx="7689273" cy="3867342"/>
          </a:xfrm>
        </p:spPr>
        <p:txBody>
          <a:bodyPr wrap="square" lIns="90000" tIns="46800" rIns="90000" bIns="46800">
            <a:spAutoFit/>
          </a:bodyPr>
          <a:lstStyle/>
          <a:p>
            <a:pPr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a:solidFill>
                  <a:schemeClr val="tx1"/>
                </a:solidFill>
                <a:latin typeface="Twinkl Cursive Looped" panose="02000000000000000000" pitchFamily="2" charset="0"/>
                <a:cs typeface="Calibri" panose="020F0502020204030204" pitchFamily="34" charset="0"/>
              </a:rPr>
              <a:t>Children will be given a list of words every Friday.</a:t>
            </a:r>
          </a:p>
          <a:p>
            <a:pPr marL="0" indent="0" eaLnBrk="1" hangingPunct="1">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b="1" dirty="0">
              <a:solidFill>
                <a:schemeClr val="tx1"/>
              </a:solidFill>
              <a:latin typeface="Twinkl Cursive Looped" panose="02000000000000000000" pitchFamily="2" charset="0"/>
              <a:cs typeface="Calibri" panose="020F0502020204030204" pitchFamily="34" charset="0"/>
            </a:endParaRPr>
          </a:p>
          <a:p>
            <a:pPr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a:solidFill>
                  <a:schemeClr val="tx1"/>
                </a:solidFill>
                <a:latin typeface="Twinkl Cursive Looped" panose="02000000000000000000" pitchFamily="2" charset="0"/>
                <a:cs typeface="Calibri" panose="020F0502020204030204" pitchFamily="34" charset="0"/>
              </a:rPr>
              <a:t>Please help them to learn the words off by heart. It may be helpful to display the spelling sheet somewhere in the house to encourage your child to practise their spellings everyday. </a:t>
            </a:r>
          </a:p>
          <a:p>
            <a:pPr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b="1" dirty="0">
              <a:solidFill>
                <a:schemeClr val="tx1"/>
              </a:solidFill>
              <a:latin typeface="Calibri" panose="020F0502020204030204" pitchFamily="34" charset="0"/>
              <a:cs typeface="Calibri" panose="020F0502020204030204" pitchFamily="34" charset="0"/>
            </a:endParaRPr>
          </a:p>
          <a:p>
            <a:pPr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b="1" dirty="0">
              <a:solidFill>
                <a:schemeClr val="tx1"/>
              </a:solidFill>
              <a:latin typeface="Calibri" panose="020F0502020204030204" pitchFamily="34" charset="0"/>
              <a:cs typeface="Calibri" panose="020F0502020204030204" pitchFamily="34" charset="0"/>
            </a:endParaRPr>
          </a:p>
          <a:p>
            <a:pPr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33512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ADB64-517D-4215-85BF-7842D17B232D}"/>
              </a:ext>
            </a:extLst>
          </p:cNvPr>
          <p:cNvSpPr txBox="1">
            <a:spLocks noChangeArrowheads="1"/>
          </p:cNvSpPr>
          <p:nvPr/>
        </p:nvSpPr>
        <p:spPr>
          <a:xfrm>
            <a:off x="914400" y="151994"/>
            <a:ext cx="7315200" cy="925511"/>
          </a:xfrm>
          <a:prstGeom prst="rect">
            <a:avLst/>
          </a:prstGeom>
        </p:spPr>
        <p:txBody>
          <a:bodyPr vert="horz" lIns="90000" tIns="46800" rIns="90000" bIns="46800" rtlCol="0" anchor="ctr" anchorCtr="1">
            <a:sp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5400" b="1" dirty="0">
                <a:solidFill>
                  <a:sysClr val="windowText" lastClr="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Time Tables</a:t>
            </a:r>
          </a:p>
        </p:txBody>
      </p:sp>
      <p:sp>
        <p:nvSpPr>
          <p:cNvPr id="3" name="Rectangle 2">
            <a:extLst>
              <a:ext uri="{FF2B5EF4-FFF2-40B4-BE49-F238E27FC236}">
                <a16:creationId xmlns:a16="http://schemas.microsoft.com/office/drawing/2014/main" id="{F50535F2-7142-421C-9D14-B7EC94B29200}"/>
              </a:ext>
            </a:extLst>
          </p:cNvPr>
          <p:cNvSpPr/>
          <p:nvPr/>
        </p:nvSpPr>
        <p:spPr>
          <a:xfrm>
            <a:off x="661386" y="1429707"/>
            <a:ext cx="7150964" cy="2585323"/>
          </a:xfrm>
          <a:prstGeom prst="rect">
            <a:avLst/>
          </a:prstGeom>
        </p:spPr>
        <p:txBody>
          <a:bodyPr wrap="square">
            <a:spAutoFit/>
          </a:bodyPr>
          <a:lstStyle/>
          <a:p>
            <a:r>
              <a:rPr lang="en-GB" dirty="0"/>
              <a:t>By the end of year 4 all children are expected to know their times tables up to 12x 12 off by heart.</a:t>
            </a:r>
          </a:p>
          <a:p>
            <a:endParaRPr lang="en-GB" dirty="0"/>
          </a:p>
          <a:p>
            <a:r>
              <a:rPr lang="en-GB" b="1" dirty="0"/>
              <a:t>How to support your child</a:t>
            </a:r>
          </a:p>
          <a:p>
            <a:pPr marL="285750" indent="-285750">
              <a:buFont typeface="Arial" panose="020B0604020202020204" pitchFamily="34" charset="0"/>
              <a:buChar char="•"/>
            </a:pPr>
            <a:r>
              <a:rPr lang="en-GB" dirty="0"/>
              <a:t>Do daily practice for at least 10 minutes a day. </a:t>
            </a:r>
          </a:p>
          <a:p>
            <a:pPr marL="285750" indent="-285750">
              <a:buFont typeface="Arial" panose="020B0604020202020204" pitchFamily="34" charset="0"/>
              <a:buChar char="•"/>
            </a:pPr>
            <a:r>
              <a:rPr lang="en-GB" dirty="0"/>
              <a:t>Practice by rote learning. </a:t>
            </a:r>
          </a:p>
          <a:p>
            <a:pPr marL="285750" indent="-285750">
              <a:buFont typeface="Arial" panose="020B0604020202020204" pitchFamily="34" charset="0"/>
              <a:buChar char="•"/>
            </a:pPr>
            <a:r>
              <a:rPr lang="en-GB" dirty="0"/>
              <a:t>Ask your children out of order multiplication questions. E.g. 5x6= 11x12= </a:t>
            </a:r>
          </a:p>
          <a:p>
            <a:pPr marL="285750" indent="-285750">
              <a:buFont typeface="Arial" panose="020B0604020202020204" pitchFamily="34" charset="0"/>
              <a:buChar char="•"/>
            </a:pPr>
            <a:r>
              <a:rPr lang="en-GB" dirty="0"/>
              <a:t>Sing times table songs</a:t>
            </a:r>
          </a:p>
        </p:txBody>
      </p:sp>
      <p:pic>
        <p:nvPicPr>
          <p:cNvPr id="5" name="Picture 4">
            <a:extLst>
              <a:ext uri="{FF2B5EF4-FFF2-40B4-BE49-F238E27FC236}">
                <a16:creationId xmlns:a16="http://schemas.microsoft.com/office/drawing/2014/main" id="{AF8F9BD1-1904-42D6-BDDA-3D7606F1BBE3}"/>
              </a:ext>
            </a:extLst>
          </p:cNvPr>
          <p:cNvPicPr>
            <a:picLocks noChangeAspect="1"/>
          </p:cNvPicPr>
          <p:nvPr/>
        </p:nvPicPr>
        <p:blipFill>
          <a:blip r:embed="rId2"/>
          <a:stretch>
            <a:fillRect/>
          </a:stretch>
        </p:blipFill>
        <p:spPr>
          <a:xfrm>
            <a:off x="6337004" y="3445427"/>
            <a:ext cx="2244442" cy="1440712"/>
          </a:xfrm>
          <a:prstGeom prst="rect">
            <a:avLst/>
          </a:prstGeom>
        </p:spPr>
      </p:pic>
      <p:sp>
        <p:nvSpPr>
          <p:cNvPr id="6" name="Rectangle 5">
            <a:extLst>
              <a:ext uri="{FF2B5EF4-FFF2-40B4-BE49-F238E27FC236}">
                <a16:creationId xmlns:a16="http://schemas.microsoft.com/office/drawing/2014/main" id="{0BC54FB5-052F-47A7-AAE5-8B259C62AADD}"/>
              </a:ext>
            </a:extLst>
          </p:cNvPr>
          <p:cNvSpPr/>
          <p:nvPr/>
        </p:nvSpPr>
        <p:spPr>
          <a:xfrm>
            <a:off x="661385" y="3852743"/>
            <a:ext cx="5675619" cy="1200329"/>
          </a:xfrm>
          <a:prstGeom prst="rect">
            <a:avLst/>
          </a:prstGeom>
        </p:spPr>
        <p:txBody>
          <a:bodyPr wrap="square">
            <a:spAutoFit/>
          </a:bodyPr>
          <a:lstStyle/>
          <a:p>
            <a:pPr marL="285750" indent="-285750">
              <a:buFont typeface="Arial" panose="020B0604020202020204" pitchFamily="34" charset="0"/>
              <a:buChar char="•"/>
            </a:pPr>
            <a:r>
              <a:rPr lang="fr-FR" dirty="0">
                <a:hlinkClick r:id="rId3"/>
              </a:rPr>
              <a:t>Multiplication Tables Check - 2022 - Timestables.co.uk</a:t>
            </a:r>
            <a:endParaRPr lang="fr-FR" dirty="0"/>
          </a:p>
          <a:p>
            <a:pPr marL="285750" indent="-285750">
              <a:buFont typeface="Arial" panose="020B0604020202020204" pitchFamily="34" charset="0"/>
              <a:buChar char="•"/>
            </a:pPr>
            <a:r>
              <a:rPr lang="fr-FR" dirty="0"/>
              <a:t>TTRS Rockstars </a:t>
            </a:r>
            <a:r>
              <a:rPr lang="en-GB" dirty="0">
                <a:hlinkClick r:id="rId4"/>
              </a:rPr>
              <a:t>Times Tables Rock Stars: Play (ttrockstars.com)</a:t>
            </a:r>
            <a:endParaRPr lang="en-GB" dirty="0"/>
          </a:p>
          <a:p>
            <a:endParaRPr lang="en-GB" dirty="0"/>
          </a:p>
        </p:txBody>
      </p:sp>
      <p:pic>
        <p:nvPicPr>
          <p:cNvPr id="8" name="Picture 7">
            <a:extLst>
              <a:ext uri="{FF2B5EF4-FFF2-40B4-BE49-F238E27FC236}">
                <a16:creationId xmlns:a16="http://schemas.microsoft.com/office/drawing/2014/main" id="{2E83111E-8EA9-4093-BD74-FBF9FA701B52}"/>
              </a:ext>
            </a:extLst>
          </p:cNvPr>
          <p:cNvPicPr>
            <a:picLocks noChangeAspect="1"/>
          </p:cNvPicPr>
          <p:nvPr/>
        </p:nvPicPr>
        <p:blipFill>
          <a:blip r:embed="rId5"/>
          <a:stretch>
            <a:fillRect/>
          </a:stretch>
        </p:blipFill>
        <p:spPr>
          <a:xfrm>
            <a:off x="3116426" y="4651301"/>
            <a:ext cx="4028654" cy="2054705"/>
          </a:xfrm>
          <a:prstGeom prst="rect">
            <a:avLst/>
          </a:prstGeom>
        </p:spPr>
      </p:pic>
    </p:spTree>
    <p:extLst>
      <p:ext uri="{BB962C8B-B14F-4D97-AF65-F5344CB8AC3E}">
        <p14:creationId xmlns:p14="http://schemas.microsoft.com/office/powerpoint/2010/main" val="239781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91056"/>
            <a:ext cx="8686800" cy="3450696"/>
          </a:xfrm>
        </p:spPr>
        <p:txBody>
          <a:bodyPr>
            <a:noAutofit/>
          </a:bodyPr>
          <a:lstStyle/>
          <a:p>
            <a:pPr marL="0" indent="0" algn="ctr">
              <a:buNone/>
            </a:pPr>
            <a:r>
              <a:rPr lang="en-GB" sz="4000" b="1" dirty="0">
                <a:latin typeface="Twinkl Cursive Looped" panose="02000000000000000000" pitchFamily="2" charset="0"/>
                <a:cs typeface="Calibri" panose="020F0502020204030204" pitchFamily="34" charset="0"/>
              </a:rPr>
              <a:t>We are now teaching the children to write in cursive handwriting.  Please encourage them to practise this at home. They will need to demonstrate amazing presentation in the books in order to get a pen licence! </a:t>
            </a:r>
          </a:p>
        </p:txBody>
      </p:sp>
      <p:sp>
        <p:nvSpPr>
          <p:cNvPr id="3" name="Title 2"/>
          <p:cNvSpPr>
            <a:spLocks noGrp="1"/>
          </p:cNvSpPr>
          <p:nvPr>
            <p:ph type="title"/>
          </p:nvPr>
        </p:nvSpPr>
        <p:spPr/>
        <p:txBody>
          <a:bodyPr>
            <a:normAutofit/>
          </a:bodyPr>
          <a:lstStyle/>
          <a:p>
            <a:r>
              <a:rPr lang="en-GB" sz="4800" b="1" dirty="0">
                <a:solidFill>
                  <a:sysClr val="windowText" lastClr="000000"/>
                </a:solidFill>
                <a:effectLst>
                  <a:outerShdw blurRad="38100" dist="38100" dir="2700000" algn="tl">
                    <a:srgbClr val="000000">
                      <a:alpha val="43137"/>
                    </a:srgbClr>
                  </a:outerShdw>
                </a:effectLst>
                <a:latin typeface="Twinkl Cursive Looped" panose="02000000000000000000" pitchFamily="2" charset="0"/>
                <a:cs typeface="Calibri" panose="020F0502020204030204" pitchFamily="34" charset="0"/>
              </a:rPr>
              <a:t>Handwriting</a:t>
            </a:r>
            <a:r>
              <a:rPr lang="en-GB" sz="4800" b="1" dirty="0">
                <a:solidFill>
                  <a:sysClr val="windowText" lastClr="000000"/>
                </a:solidFill>
                <a:latin typeface="Twinkl Cursive Looped" panose="02000000000000000000" pitchFamily="2" charset="0"/>
                <a:cs typeface="Calibri" panose="020F0502020204030204" pitchFamily="34" charset="0"/>
              </a:rPr>
              <a:t>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6384" t="14208" r="11212" b="13750"/>
          <a:stretch/>
        </p:blipFill>
        <p:spPr>
          <a:xfrm>
            <a:off x="720436" y="5500253"/>
            <a:ext cx="1753679" cy="1233055"/>
          </a:xfrm>
          <a:prstGeom prst="rect">
            <a:avLst/>
          </a:prstGeom>
        </p:spPr>
      </p:pic>
    </p:spTree>
    <p:extLst>
      <p:ext uri="{BB962C8B-B14F-4D97-AF65-F5344CB8AC3E}">
        <p14:creationId xmlns:p14="http://schemas.microsoft.com/office/powerpoint/2010/main" val="2619879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xfrm>
            <a:off x="859883" y="455270"/>
            <a:ext cx="7315200" cy="771623"/>
          </a:xfrm>
        </p:spPr>
        <p:txBody>
          <a:bodyPr lIns="90000" tIns="46800" rIns="90000" bIns="46800" anchorCtr="1">
            <a:sp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ysClr val="windowText" lastClr="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 Music and Spanish </a:t>
            </a:r>
          </a:p>
        </p:txBody>
      </p:sp>
      <p:sp>
        <p:nvSpPr>
          <p:cNvPr id="51202" name="Rectangle 2"/>
          <p:cNvSpPr>
            <a:spLocks noGrp="1" noChangeArrowheads="1"/>
          </p:cNvSpPr>
          <p:nvPr>
            <p:ph type="body" sz="half" idx="1"/>
          </p:nvPr>
        </p:nvSpPr>
        <p:spPr>
          <a:xfrm>
            <a:off x="351416" y="1934811"/>
            <a:ext cx="7176672" cy="4046878"/>
          </a:xfrm>
        </p:spPr>
        <p:txBody>
          <a:bodyPr wrap="square" lIns="90000" tIns="46800" rIns="90000" bIns="46800">
            <a:spAutoFit/>
          </a:bodyPr>
          <a:lstStyle/>
          <a:p>
            <a:pPr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a:solidFill>
                  <a:schemeClr val="tx1"/>
                </a:solidFill>
                <a:latin typeface="Twinkl Cursive Looped" panose="02000000000000000000" pitchFamily="2" charset="0"/>
                <a:cs typeface="Calibri" panose="020F0502020204030204" pitchFamily="34" charset="0"/>
              </a:rPr>
              <a:t>PE is every </a:t>
            </a:r>
            <a:r>
              <a:rPr lang="en-GB" b="1" dirty="0">
                <a:solidFill>
                  <a:srgbClr val="002060"/>
                </a:solidFill>
                <a:latin typeface="Twinkl Cursive Looped" panose="02000000000000000000" pitchFamily="2" charset="0"/>
                <a:cs typeface="Calibri" panose="020F0502020204030204" pitchFamily="34" charset="0"/>
              </a:rPr>
              <a:t>Thursday</a:t>
            </a:r>
            <a:r>
              <a:rPr lang="en-GB" b="1" dirty="0">
                <a:solidFill>
                  <a:schemeClr val="tx1"/>
                </a:solidFill>
                <a:latin typeface="Twinkl Cursive Looped" panose="02000000000000000000" pitchFamily="2" charset="0"/>
                <a:cs typeface="Calibri" panose="020F0502020204030204" pitchFamily="34" charset="0"/>
              </a:rPr>
              <a:t>.</a:t>
            </a:r>
          </a:p>
          <a:p>
            <a:pPr marL="0" indent="0" eaLnBrk="1" hangingPunct="1">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b="1" dirty="0">
              <a:solidFill>
                <a:schemeClr val="tx1"/>
              </a:solidFill>
              <a:latin typeface="Twinkl Cursive Looped" panose="02000000000000000000" pitchFamily="2" charset="0"/>
              <a:cs typeface="Calibri" panose="020F0502020204030204" pitchFamily="34" charset="0"/>
            </a:endParaRPr>
          </a:p>
          <a:p>
            <a:pPr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a:solidFill>
                  <a:schemeClr val="tx1"/>
                </a:solidFill>
                <a:latin typeface="Twinkl Cursive Looped" panose="02000000000000000000" pitchFamily="2" charset="0"/>
                <a:cs typeface="Calibri" panose="020F0502020204030204" pitchFamily="34" charset="0"/>
              </a:rPr>
              <a:t>The children should </a:t>
            </a:r>
            <a:r>
              <a:rPr lang="en-GB" b="1" dirty="0">
                <a:solidFill>
                  <a:srgbClr val="002060"/>
                </a:solidFill>
                <a:latin typeface="Twinkl Cursive Looped" panose="02000000000000000000" pitchFamily="2" charset="0"/>
                <a:cs typeface="Calibri" panose="020F0502020204030204" pitchFamily="34" charset="0"/>
              </a:rPr>
              <a:t>come to school in</a:t>
            </a:r>
            <a:r>
              <a:rPr lang="en-GB" b="1" dirty="0">
                <a:solidFill>
                  <a:schemeClr val="tx1"/>
                </a:solidFill>
                <a:latin typeface="Twinkl Cursive Looped" panose="02000000000000000000" pitchFamily="2" charset="0"/>
                <a:cs typeface="Calibri" panose="020F0502020204030204" pitchFamily="34" charset="0"/>
              </a:rPr>
              <a:t>:</a:t>
            </a:r>
          </a:p>
          <a:p>
            <a:pPr marL="0" indent="0" eaLnBrk="1" hangingPunct="1">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a:solidFill>
                  <a:schemeClr val="tx1"/>
                </a:solidFill>
                <a:latin typeface="Twinkl Cursive Looped" panose="02000000000000000000" pitchFamily="2" charset="0"/>
                <a:cs typeface="Calibri" panose="020F0502020204030204" pitchFamily="34" charset="0"/>
              </a:rPr>
              <a:t>dark track suit bottoms, trainers and house </a:t>
            </a:r>
          </a:p>
          <a:p>
            <a:pPr marL="0" indent="0" eaLnBrk="1" hangingPunct="1">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a:solidFill>
                  <a:schemeClr val="tx1"/>
                </a:solidFill>
                <a:latin typeface="Twinkl Cursive Looped" panose="02000000000000000000" pitchFamily="2" charset="0"/>
                <a:cs typeface="Calibri" panose="020F0502020204030204" pitchFamily="34" charset="0"/>
              </a:rPr>
              <a:t>t - shirt, warm jumper for outside in winter.</a:t>
            </a:r>
          </a:p>
          <a:p>
            <a:pPr marL="0" indent="0" eaLnBrk="1" hangingPunct="1">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b="1" dirty="0">
              <a:solidFill>
                <a:schemeClr val="tx1"/>
              </a:solidFill>
              <a:latin typeface="Twinkl Cursive Looped" panose="02000000000000000000" pitchFamily="2" charset="0"/>
              <a:cs typeface="Calibri" panose="020F0502020204030204" pitchFamily="34" charset="0"/>
            </a:endParaRPr>
          </a:p>
          <a:p>
            <a:pPr>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a:solidFill>
                  <a:schemeClr val="tx1"/>
                </a:solidFill>
                <a:latin typeface="Twinkl Cursive Looped" panose="02000000000000000000" pitchFamily="2" charset="0"/>
                <a:cs typeface="Calibri" panose="020F0502020204030204" pitchFamily="34" charset="0"/>
              </a:rPr>
              <a:t>Children will also do Spanish and Music lessons.</a:t>
            </a:r>
            <a:endParaRPr lang="en-GB" sz="2800" dirty="0">
              <a:latin typeface="Twinkl Cursive Looped" panose="02000000000000000000" pitchFamily="2" charset="0"/>
            </a:endParaRPr>
          </a:p>
          <a:p>
            <a:pPr eaLnBrk="1" hangingPunct="1">
              <a:spcBef>
                <a:spcPts val="700"/>
              </a:spcBef>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latin typeface="Verdana" charset="0"/>
            </a:endParaRPr>
          </a:p>
        </p:txBody>
      </p:sp>
      <p:pic>
        <p:nvPicPr>
          <p:cNvPr id="51205" name="Picture 11" descr="spo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7464" y="3463636"/>
            <a:ext cx="1496536" cy="3228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0647" y="2133600"/>
            <a:ext cx="1528874" cy="101885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8088" y="438569"/>
            <a:ext cx="1293991" cy="1149927"/>
          </a:xfrm>
          <a:prstGeom prst="rect">
            <a:avLst/>
          </a:prstGeom>
        </p:spPr>
      </p:pic>
    </p:spTree>
    <p:extLst>
      <p:ext uri="{BB962C8B-B14F-4D97-AF65-F5344CB8AC3E}">
        <p14:creationId xmlns:p14="http://schemas.microsoft.com/office/powerpoint/2010/main" val="21264743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3"/>
          <p:cNvSpPr>
            <a:spLocks noGrp="1" noChangeArrowheads="1"/>
          </p:cNvSpPr>
          <p:nvPr>
            <p:ph idx="1"/>
          </p:nvPr>
        </p:nvSpPr>
        <p:spPr>
          <a:xfrm>
            <a:off x="191752" y="2547091"/>
            <a:ext cx="8760495" cy="4022521"/>
          </a:xfrm>
        </p:spPr>
        <p:txBody>
          <a:bodyPr>
            <a:normAutofit fontScale="40000" lnSpcReduction="20000"/>
          </a:bodyPr>
          <a:lstStyle/>
          <a:p>
            <a:pPr eaLnBrk="1" hangingPunct="1"/>
            <a:r>
              <a:rPr lang="en-GB" sz="6000" b="1" dirty="0">
                <a:solidFill>
                  <a:schemeClr val="tx1"/>
                </a:solidFill>
                <a:latin typeface="Twinkl Cursive Looped" panose="02000000000000000000" pitchFamily="2" charset="0"/>
                <a:cs typeface="Calibri" panose="020F0502020204030204" pitchFamily="34" charset="0"/>
              </a:rPr>
              <a:t>Every Friday, children attend a Celebrations Assembly.</a:t>
            </a:r>
          </a:p>
          <a:p>
            <a:pPr eaLnBrk="1" hangingPunct="1"/>
            <a:endParaRPr lang="en-GB" sz="6000" b="1" dirty="0">
              <a:solidFill>
                <a:schemeClr val="tx1"/>
              </a:solidFill>
              <a:latin typeface="Twinkl Cursive Looped" panose="02000000000000000000" pitchFamily="2" charset="0"/>
              <a:cs typeface="Calibri" panose="020F0502020204030204" pitchFamily="34" charset="0"/>
            </a:endParaRPr>
          </a:p>
          <a:p>
            <a:pPr eaLnBrk="1" hangingPunct="1"/>
            <a:r>
              <a:rPr lang="en-GB" sz="6000" b="1" dirty="0">
                <a:solidFill>
                  <a:schemeClr val="tx1"/>
                </a:solidFill>
                <a:latin typeface="Twinkl Cursive Looped" panose="02000000000000000000" pitchFamily="2" charset="0"/>
                <a:cs typeface="Calibri" panose="020F0502020204030204" pitchFamily="34" charset="0"/>
              </a:rPr>
              <a:t>A </a:t>
            </a:r>
            <a:r>
              <a:rPr lang="ja-JP" altLang="en-GB" sz="6000" b="1" dirty="0">
                <a:solidFill>
                  <a:schemeClr val="tx1"/>
                </a:solidFill>
                <a:latin typeface="Twinkl Cursive Looped" panose="02000000000000000000" pitchFamily="2" charset="0"/>
                <a:ea typeface="HGP明朝E" charset="0"/>
                <a:cs typeface="Calibri" panose="020F0502020204030204" pitchFamily="34" charset="0"/>
              </a:rPr>
              <a:t>‘</a:t>
            </a:r>
            <a:r>
              <a:rPr lang="en-GB" altLang="ja-JP" sz="6000" b="1" dirty="0">
                <a:solidFill>
                  <a:schemeClr val="tx1"/>
                </a:solidFill>
                <a:latin typeface="Twinkl Cursive Looped" panose="02000000000000000000" pitchFamily="2" charset="0"/>
                <a:cs typeface="Calibri" panose="020F0502020204030204" pitchFamily="34" charset="0"/>
              </a:rPr>
              <a:t>Star of the Week</a:t>
            </a:r>
            <a:r>
              <a:rPr lang="ja-JP" altLang="en-GB" sz="6000" b="1" dirty="0">
                <a:solidFill>
                  <a:schemeClr val="tx1"/>
                </a:solidFill>
                <a:latin typeface="Twinkl Cursive Looped" panose="02000000000000000000" pitchFamily="2" charset="0"/>
                <a:ea typeface="HGP明朝E" charset="0"/>
                <a:cs typeface="Calibri" panose="020F0502020204030204" pitchFamily="34" charset="0"/>
              </a:rPr>
              <a:t>’</a:t>
            </a:r>
            <a:r>
              <a:rPr lang="ja-JP" altLang="en-US" sz="6000" b="1" dirty="0">
                <a:solidFill>
                  <a:schemeClr val="tx1"/>
                </a:solidFill>
                <a:latin typeface="Twinkl Cursive Looped" panose="02000000000000000000" pitchFamily="2" charset="0"/>
                <a:ea typeface="HGP明朝E" charset="0"/>
                <a:cs typeface="Calibri" panose="020F0502020204030204" pitchFamily="34" charset="0"/>
              </a:rPr>
              <a:t> </a:t>
            </a:r>
            <a:r>
              <a:rPr lang="en-GB" altLang="ja-JP" sz="6000" b="1" dirty="0">
                <a:solidFill>
                  <a:schemeClr val="tx1"/>
                </a:solidFill>
                <a:latin typeface="Twinkl Cursive Looped" panose="02000000000000000000" pitchFamily="2" charset="0"/>
                <a:ea typeface="HGP明朝E" charset="0"/>
                <a:cs typeface="Calibri" panose="020F0502020204030204" pitchFamily="34" charset="0"/>
              </a:rPr>
              <a:t>certificate is given to one child</a:t>
            </a:r>
            <a:r>
              <a:rPr lang="en-GB" altLang="ja-JP" sz="6000" b="1" dirty="0">
                <a:solidFill>
                  <a:schemeClr val="tx1"/>
                </a:solidFill>
                <a:latin typeface="Twinkl Cursive Looped" panose="02000000000000000000" pitchFamily="2" charset="0"/>
                <a:cs typeface="Calibri" panose="020F0502020204030204" pitchFamily="34" charset="0"/>
              </a:rPr>
              <a:t>. </a:t>
            </a:r>
            <a:r>
              <a:rPr lang="en-GB" sz="6000" b="1" dirty="0">
                <a:solidFill>
                  <a:schemeClr val="tx1"/>
                </a:solidFill>
                <a:latin typeface="Twinkl Cursive Looped" panose="02000000000000000000" pitchFamily="2" charset="0"/>
                <a:cs typeface="Calibri" panose="020F0502020204030204" pitchFamily="34" charset="0"/>
              </a:rPr>
              <a:t>This award is for making exceptional progress in an area of their learning and/or behaviour.</a:t>
            </a:r>
          </a:p>
          <a:p>
            <a:pPr lvl="1"/>
            <a:endParaRPr lang="en-GB" sz="6000" b="1" dirty="0">
              <a:solidFill>
                <a:schemeClr val="tx1"/>
              </a:solidFill>
              <a:latin typeface="Twinkl Cursive Looped" panose="02000000000000000000" pitchFamily="2" charset="0"/>
              <a:cs typeface="Calibri" panose="020F0502020204030204" pitchFamily="34" charset="0"/>
            </a:endParaRPr>
          </a:p>
          <a:p>
            <a:pPr eaLnBrk="1" hangingPunct="1"/>
            <a:r>
              <a:rPr lang="en-GB" sz="6000" b="1" dirty="0">
                <a:solidFill>
                  <a:schemeClr val="tx1"/>
                </a:solidFill>
                <a:latin typeface="Twinkl Cursive Looped" panose="02000000000000000000" pitchFamily="2" charset="0"/>
                <a:cs typeface="Calibri" panose="020F0502020204030204" pitchFamily="34" charset="0"/>
              </a:rPr>
              <a:t>One child will also be given a ‘Values’ certificate each week for showing the value of the month. </a:t>
            </a:r>
          </a:p>
          <a:p>
            <a:pPr eaLnBrk="1" hangingPunct="1"/>
            <a:r>
              <a:rPr lang="en-GB" sz="6000" b="1" dirty="0">
                <a:solidFill>
                  <a:schemeClr val="tx1"/>
                </a:solidFill>
                <a:latin typeface="Twinkl Cursive Looped" panose="02000000000000000000" pitchFamily="2" charset="0"/>
                <a:cs typeface="Calibri" panose="020F0502020204030204" pitchFamily="34" charset="0"/>
              </a:rPr>
              <a:t>One child will receive a runner of the week award</a:t>
            </a:r>
          </a:p>
          <a:p>
            <a:pPr eaLnBrk="1" hangingPunct="1"/>
            <a:r>
              <a:rPr lang="en-GB" sz="6000" b="1" dirty="0">
                <a:solidFill>
                  <a:schemeClr val="tx1"/>
                </a:solidFill>
                <a:latin typeface="Twinkl Cursive Looped" panose="02000000000000000000" pitchFamily="2" charset="0"/>
                <a:cs typeface="Calibri" panose="020F0502020204030204" pitchFamily="34" charset="0"/>
              </a:rPr>
              <a:t>One child will be given a Times Table Champion award</a:t>
            </a:r>
          </a:p>
          <a:p>
            <a:pPr marL="0" indent="0" eaLnBrk="1" hangingPunct="1">
              <a:buNone/>
            </a:pPr>
            <a:endParaRPr lang="en-GB" sz="9600" b="1" dirty="0">
              <a:solidFill>
                <a:schemeClr val="tx1"/>
              </a:solidFill>
              <a:latin typeface="Calibri" panose="020F0502020204030204" pitchFamily="34" charset="0"/>
              <a:cs typeface="Calibri" panose="020F0502020204030204" pitchFamily="34" charset="0"/>
            </a:endParaRPr>
          </a:p>
          <a:p>
            <a:pPr eaLnBrk="1" hangingPunct="1"/>
            <a:endParaRPr lang="en-GB" sz="2500" dirty="0">
              <a:latin typeface="Verdana" charset="0"/>
            </a:endParaRPr>
          </a:p>
        </p:txBody>
      </p:sp>
      <p:pic>
        <p:nvPicPr>
          <p:cNvPr id="2" name="Picture 1"/>
          <p:cNvPicPr>
            <a:picLocks noChangeAspect="1"/>
          </p:cNvPicPr>
          <p:nvPr/>
        </p:nvPicPr>
        <p:blipFill>
          <a:blip r:embed="rId3"/>
          <a:stretch>
            <a:fillRect/>
          </a:stretch>
        </p:blipFill>
        <p:spPr>
          <a:xfrm>
            <a:off x="7051964" y="177180"/>
            <a:ext cx="1895109" cy="2369911"/>
          </a:xfrm>
          <a:prstGeom prst="rect">
            <a:avLst/>
          </a:prstGeom>
        </p:spPr>
      </p:pic>
      <p:sp>
        <p:nvSpPr>
          <p:cNvPr id="7" name="Rectangle 1">
            <a:extLst>
              <a:ext uri="{FF2B5EF4-FFF2-40B4-BE49-F238E27FC236}">
                <a16:creationId xmlns:a16="http://schemas.microsoft.com/office/drawing/2014/main" id="{6D051FBA-5CFD-4053-85D5-5243345E989E}"/>
              </a:ext>
            </a:extLst>
          </p:cNvPr>
          <p:cNvSpPr txBox="1">
            <a:spLocks noChangeArrowheads="1"/>
          </p:cNvSpPr>
          <p:nvPr/>
        </p:nvSpPr>
        <p:spPr>
          <a:xfrm>
            <a:off x="191752" y="648326"/>
            <a:ext cx="7315200" cy="833178"/>
          </a:xfrm>
          <a:prstGeom prst="rect">
            <a:avLst/>
          </a:prstGeom>
        </p:spPr>
        <p:txBody>
          <a:bodyPr vert="horz" lIns="90000" tIns="46800" rIns="90000" bIns="46800" rtlCol="0" anchor="ctr" anchorCtr="1">
            <a:sp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800" b="1" dirty="0">
                <a:solidFill>
                  <a:sysClr val="windowText" lastClr="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Celebration Assembly</a:t>
            </a:r>
          </a:p>
        </p:txBody>
      </p:sp>
    </p:spTree>
    <p:extLst>
      <p:ext uri="{BB962C8B-B14F-4D97-AF65-F5344CB8AC3E}">
        <p14:creationId xmlns:p14="http://schemas.microsoft.com/office/powerpoint/2010/main" val="1143327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271512" y="1958133"/>
            <a:ext cx="8229600" cy="4911182"/>
          </a:xfrm>
        </p:spPr>
        <p:txBody>
          <a:bodyPr rtlCol="0">
            <a:normAutofit lnSpcReduction="10000"/>
          </a:bodyPr>
          <a:lstStyle/>
          <a:p>
            <a:pPr marL="274320" indent="-274320" eaLnBrk="1" fontAlgn="auto" hangingPunct="1">
              <a:spcAft>
                <a:spcPts val="0"/>
              </a:spcAft>
              <a:buFont typeface="Symbol" pitchFamily="18" charset="2"/>
              <a:buChar char=""/>
              <a:defRPr/>
            </a:pPr>
            <a:r>
              <a:rPr lang="cy-GB" b="1" dirty="0">
                <a:solidFill>
                  <a:schemeClr val="tx1"/>
                </a:solidFill>
                <a:latin typeface="Twinkl Cursive Looped" panose="02000000000000000000" pitchFamily="2" charset="0"/>
                <a:cs typeface="Calibri" panose="020F0502020204030204" pitchFamily="34" charset="0"/>
              </a:rPr>
              <a:t>School starts at </a:t>
            </a:r>
            <a:r>
              <a:rPr lang="cy-GB" b="1" dirty="0">
                <a:solidFill>
                  <a:srgbClr val="FF0000"/>
                </a:solidFill>
                <a:latin typeface="Twinkl Cursive Looped" panose="02000000000000000000" pitchFamily="2" charset="0"/>
                <a:cs typeface="Calibri" panose="020F0502020204030204" pitchFamily="34" charset="0"/>
              </a:rPr>
              <a:t>8:40am</a:t>
            </a:r>
            <a:r>
              <a:rPr lang="cy-GB" b="1" dirty="0">
                <a:solidFill>
                  <a:schemeClr val="tx1"/>
                </a:solidFill>
                <a:latin typeface="Twinkl Cursive Looped" panose="02000000000000000000" pitchFamily="2" charset="0"/>
                <a:cs typeface="Calibri" panose="020F0502020204030204" pitchFamily="34" charset="0"/>
              </a:rPr>
              <a:t>. Please ensure that your child arrives on time. </a:t>
            </a:r>
          </a:p>
          <a:p>
            <a:pPr marL="0" indent="0" eaLnBrk="1" fontAlgn="auto" hangingPunct="1">
              <a:spcAft>
                <a:spcPts val="0"/>
              </a:spcAft>
              <a:buNone/>
              <a:defRPr/>
            </a:pPr>
            <a:endParaRPr lang="cy-GB" b="1" dirty="0">
              <a:solidFill>
                <a:schemeClr val="tx1"/>
              </a:solidFill>
              <a:latin typeface="Twinkl Cursive Looped" panose="02000000000000000000" pitchFamily="2" charset="0"/>
              <a:cs typeface="Calibri" panose="020F0502020204030204" pitchFamily="34" charset="0"/>
            </a:endParaRPr>
          </a:p>
          <a:p>
            <a:pPr>
              <a:defRPr/>
            </a:pPr>
            <a:r>
              <a:rPr lang="en-GB" b="1" dirty="0">
                <a:solidFill>
                  <a:schemeClr val="tx1"/>
                </a:solidFill>
                <a:latin typeface="Twinkl Cursive Looped" panose="02000000000000000000" pitchFamily="2" charset="0"/>
                <a:cs typeface="Calibri" panose="020F0502020204030204" pitchFamily="34" charset="0"/>
              </a:rPr>
              <a:t>Please ensure that your child is collected promptly at </a:t>
            </a:r>
            <a:r>
              <a:rPr lang="en-GB" b="1" dirty="0">
                <a:solidFill>
                  <a:srgbClr val="FF0000"/>
                </a:solidFill>
                <a:latin typeface="Twinkl Cursive Looped" panose="02000000000000000000" pitchFamily="2" charset="0"/>
                <a:cs typeface="Calibri" panose="020F0502020204030204" pitchFamily="34" charset="0"/>
              </a:rPr>
              <a:t>3:20pm</a:t>
            </a:r>
          </a:p>
          <a:p>
            <a:pPr marL="0" indent="0">
              <a:buNone/>
              <a:defRPr/>
            </a:pPr>
            <a:endParaRPr lang="cy-GB" b="1" dirty="0">
              <a:solidFill>
                <a:schemeClr val="tx1"/>
              </a:solidFill>
              <a:latin typeface="Twinkl Cursive Looped" panose="02000000000000000000" pitchFamily="2" charset="0"/>
              <a:cs typeface="Calibri" panose="020F0502020204030204" pitchFamily="34" charset="0"/>
            </a:endParaRPr>
          </a:p>
          <a:p>
            <a:pPr marL="274320" indent="-274320" eaLnBrk="1" fontAlgn="auto" hangingPunct="1">
              <a:spcAft>
                <a:spcPts val="0"/>
              </a:spcAft>
              <a:buFont typeface="Symbol" pitchFamily="18" charset="2"/>
              <a:buChar char=""/>
              <a:defRPr/>
            </a:pPr>
            <a:r>
              <a:rPr lang="cy-GB" b="1" dirty="0">
                <a:solidFill>
                  <a:schemeClr val="tx1"/>
                </a:solidFill>
                <a:latin typeface="Twinkl Cursive Looped" panose="02000000000000000000" pitchFamily="2" charset="0"/>
                <a:cs typeface="Calibri" panose="020F0502020204030204" pitchFamily="34" charset="0"/>
              </a:rPr>
              <a:t>If your child is very unwell, please telephone the school on the day they are absent so that the registers can be marked accordingly.</a:t>
            </a:r>
          </a:p>
          <a:p>
            <a:pPr marL="274320" indent="-274320" eaLnBrk="1" fontAlgn="auto" hangingPunct="1">
              <a:spcAft>
                <a:spcPts val="0"/>
              </a:spcAft>
              <a:buFont typeface="Symbol" pitchFamily="18" charset="2"/>
              <a:buChar char=""/>
              <a:defRPr/>
            </a:pPr>
            <a:endParaRPr lang="cy-GB" b="1" dirty="0">
              <a:solidFill>
                <a:schemeClr val="tx1"/>
              </a:solidFill>
              <a:latin typeface="Twinkl Cursive Looped" panose="02000000000000000000" pitchFamily="2" charset="0"/>
              <a:cs typeface="Calibri" panose="020F0502020204030204" pitchFamily="34" charset="0"/>
            </a:endParaRPr>
          </a:p>
          <a:p>
            <a:pPr marL="274320" indent="-274320" eaLnBrk="1" fontAlgn="auto" hangingPunct="1">
              <a:spcAft>
                <a:spcPts val="0"/>
              </a:spcAft>
              <a:buFont typeface="Symbol" pitchFamily="18" charset="2"/>
              <a:buChar char=""/>
              <a:defRPr/>
            </a:pPr>
            <a:r>
              <a:rPr lang="cy-GB" b="1" dirty="0">
                <a:solidFill>
                  <a:schemeClr val="tx1"/>
                </a:solidFill>
                <a:latin typeface="Twinkl Cursive Looped" panose="02000000000000000000" pitchFamily="2" charset="0"/>
                <a:cs typeface="Calibri" panose="020F0502020204030204" pitchFamily="34" charset="0"/>
              </a:rPr>
              <a:t>Children are able to bring a piece of fruit for a morning snack. </a:t>
            </a:r>
          </a:p>
          <a:p>
            <a:pPr marL="274320" indent="-274320" eaLnBrk="1" fontAlgn="auto" hangingPunct="1">
              <a:spcAft>
                <a:spcPts val="0"/>
              </a:spcAft>
              <a:buFont typeface="Symbol" pitchFamily="18" charset="2"/>
              <a:buChar char=""/>
              <a:defRPr/>
            </a:pPr>
            <a:endParaRPr lang="cy-GB" b="1" dirty="0">
              <a:solidFill>
                <a:schemeClr val="tx1"/>
              </a:solidFill>
              <a:latin typeface="Calibri" panose="020F0502020204030204" pitchFamily="34" charset="0"/>
              <a:cs typeface="Calibri" panose="020F0502020204030204" pitchFamily="34" charset="0"/>
            </a:endParaRPr>
          </a:p>
        </p:txBody>
      </p:sp>
      <p:sp>
        <p:nvSpPr>
          <p:cNvPr id="58370" name="Rectangle 2"/>
          <p:cNvSpPr>
            <a:spLocks noGrp="1" noChangeArrowheads="1"/>
          </p:cNvSpPr>
          <p:nvPr>
            <p:ph type="title"/>
          </p:nvPr>
        </p:nvSpPr>
        <p:spPr/>
        <p:txBody>
          <a:bodyPr/>
          <a:lstStyle/>
          <a:p>
            <a:pPr eaLnBrk="1" hangingPunct="1"/>
            <a:r>
              <a:rPr lang="cy-GB" b="1" dirty="0">
                <a:solidFill>
                  <a:sysClr val="windowText" lastClr="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House Keeping </a:t>
            </a:r>
            <a:endParaRPr lang="en-US" b="1" dirty="0">
              <a:solidFill>
                <a:sysClr val="windowText" lastClr="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FF8CC36-39A6-4D60-8B95-AFABFD8A85A1}"/>
              </a:ext>
            </a:extLst>
          </p:cNvPr>
          <p:cNvPicPr>
            <a:picLocks noChangeAspect="1"/>
          </p:cNvPicPr>
          <p:nvPr/>
        </p:nvPicPr>
        <p:blipFill>
          <a:blip r:embed="rId3"/>
          <a:stretch>
            <a:fillRect/>
          </a:stretch>
        </p:blipFill>
        <p:spPr>
          <a:xfrm>
            <a:off x="7405283" y="304569"/>
            <a:ext cx="1281517" cy="1604918"/>
          </a:xfrm>
          <a:prstGeom prst="rect">
            <a:avLst/>
          </a:prstGeom>
        </p:spPr>
      </p:pic>
    </p:spTree>
    <p:extLst>
      <p:ext uri="{BB962C8B-B14F-4D97-AF65-F5344CB8AC3E}">
        <p14:creationId xmlns:p14="http://schemas.microsoft.com/office/powerpoint/2010/main" val="1568092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351840" y="2258893"/>
            <a:ext cx="8505976" cy="4911182"/>
          </a:xfrm>
        </p:spPr>
        <p:txBody>
          <a:bodyPr rtlCol="0">
            <a:normAutofit/>
          </a:bodyPr>
          <a:lstStyle/>
          <a:p>
            <a:pPr>
              <a:defRPr/>
            </a:pPr>
            <a:r>
              <a:rPr lang="cy-GB" b="1" dirty="0">
                <a:solidFill>
                  <a:schemeClr val="tx1"/>
                </a:solidFill>
                <a:latin typeface="Twinkl Cursive Looped" panose="02000000000000000000" pitchFamily="2" charset="0"/>
                <a:cs typeface="Calibri" panose="020F0502020204030204" pitchFamily="34" charset="0"/>
              </a:rPr>
              <a:t>Encourage good learning behaviours. Ensure that your child has a quiet place to do their homework. Children should be able to maintain their concentration for a short period of time while they are doing their homework. </a:t>
            </a:r>
          </a:p>
          <a:p>
            <a:pPr marL="0" indent="0">
              <a:buNone/>
              <a:defRPr/>
            </a:pPr>
            <a:endParaRPr lang="cy-GB" b="1" dirty="0">
              <a:solidFill>
                <a:schemeClr val="tx1"/>
              </a:solidFill>
              <a:latin typeface="Twinkl Cursive Looped" panose="02000000000000000000" pitchFamily="2" charset="0"/>
              <a:cs typeface="Calibri" panose="020F0502020204030204" pitchFamily="34" charset="0"/>
            </a:endParaRPr>
          </a:p>
          <a:p>
            <a:pPr>
              <a:defRPr/>
            </a:pPr>
            <a:r>
              <a:rPr lang="cy-GB" b="1" dirty="0">
                <a:solidFill>
                  <a:schemeClr val="tx1"/>
                </a:solidFill>
                <a:latin typeface="Twinkl Cursive Looped" panose="02000000000000000000" pitchFamily="2" charset="0"/>
                <a:cs typeface="Calibri" panose="020F0502020204030204" pitchFamily="34" charset="0"/>
              </a:rPr>
              <a:t>Pack-lunches should be well balanced and healthy. </a:t>
            </a:r>
          </a:p>
          <a:p>
            <a:pPr marL="0" indent="0">
              <a:buNone/>
              <a:defRPr/>
            </a:pPr>
            <a:endParaRPr lang="cy-GB" b="1" dirty="0">
              <a:solidFill>
                <a:schemeClr val="tx1"/>
              </a:solidFill>
              <a:latin typeface="Twinkl Cursive Looped" panose="02000000000000000000" pitchFamily="2" charset="0"/>
              <a:cs typeface="Calibri" panose="020F0502020204030204" pitchFamily="34" charset="0"/>
            </a:endParaRPr>
          </a:p>
          <a:p>
            <a:pPr marL="274320" indent="-274320" eaLnBrk="1" fontAlgn="auto" hangingPunct="1">
              <a:spcAft>
                <a:spcPts val="0"/>
              </a:spcAft>
              <a:buFont typeface="Symbol" pitchFamily="18" charset="2"/>
              <a:buChar char=""/>
              <a:defRPr/>
            </a:pPr>
            <a:r>
              <a:rPr lang="cy-GB" b="1" dirty="0">
                <a:solidFill>
                  <a:schemeClr val="tx1"/>
                </a:solidFill>
                <a:latin typeface="Twinkl Cursive Looped" panose="02000000000000000000" pitchFamily="2" charset="0"/>
                <a:cs typeface="Calibri" panose="020F0502020204030204" pitchFamily="34" charset="0"/>
              </a:rPr>
              <a:t>Please ensure children are in full school uniform when the come to school. Jewellery is not permitted. </a:t>
            </a:r>
          </a:p>
          <a:p>
            <a:pPr marL="274320" indent="-274320" eaLnBrk="1" fontAlgn="auto" hangingPunct="1">
              <a:spcAft>
                <a:spcPts val="0"/>
              </a:spcAft>
              <a:buFont typeface="Symbol" pitchFamily="18" charset="2"/>
              <a:buChar char=""/>
              <a:defRPr/>
            </a:pPr>
            <a:endParaRPr lang="cy-GB" sz="2700" dirty="0">
              <a:solidFill>
                <a:schemeClr val="tx1"/>
              </a:solidFill>
              <a:latin typeface="NTFPreCursive" panose="03000400000000000000" pitchFamily="66" charset="0"/>
            </a:endParaRPr>
          </a:p>
          <a:p>
            <a:pPr marL="274320" indent="-274320" eaLnBrk="1" fontAlgn="auto" hangingPunct="1">
              <a:spcAft>
                <a:spcPts val="0"/>
              </a:spcAft>
              <a:buFont typeface="Wingdings" charset="0"/>
              <a:buNone/>
              <a:defRPr/>
            </a:pPr>
            <a:endParaRPr lang="en-US" sz="1600" dirty="0">
              <a:latin typeface="Verdana" charset="0"/>
              <a:ea typeface="+mn-ea"/>
              <a:cs typeface="+mn-cs"/>
            </a:endParaRPr>
          </a:p>
        </p:txBody>
      </p:sp>
      <p:sp>
        <p:nvSpPr>
          <p:cNvPr id="58370" name="Rectangle 2"/>
          <p:cNvSpPr>
            <a:spLocks noGrp="1" noChangeArrowheads="1"/>
          </p:cNvSpPr>
          <p:nvPr>
            <p:ph type="title"/>
          </p:nvPr>
        </p:nvSpPr>
        <p:spPr/>
        <p:txBody>
          <a:bodyPr/>
          <a:lstStyle/>
          <a:p>
            <a:pPr eaLnBrk="1" hangingPunct="1"/>
            <a:r>
              <a:rPr lang="cy-GB" b="1" dirty="0">
                <a:solidFill>
                  <a:sysClr val="windowText" lastClr="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House Keeping </a:t>
            </a:r>
            <a:endParaRPr lang="en-US" b="1" dirty="0">
              <a:solidFill>
                <a:sysClr val="windowText" lastClr="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6990745" y="338328"/>
            <a:ext cx="1867071" cy="1398501"/>
          </a:xfrm>
          <a:prstGeom prst="rect">
            <a:avLst/>
          </a:prstGeom>
        </p:spPr>
      </p:pic>
    </p:spTree>
    <p:extLst>
      <p:ext uri="{BB962C8B-B14F-4D97-AF65-F5344CB8AC3E}">
        <p14:creationId xmlns:p14="http://schemas.microsoft.com/office/powerpoint/2010/main" val="96342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724693" y="601070"/>
            <a:ext cx="7921625" cy="5902036"/>
          </a:xfrm>
        </p:spPr>
        <p:txBody>
          <a:bodyPr rtlCol="0">
            <a:noAutofit/>
          </a:bodyPr>
          <a:lstStyle/>
          <a:p>
            <a:pPr marL="274320" indent="-274320" eaLnBrk="1" fontAlgn="auto" hangingPunct="1">
              <a:lnSpc>
                <a:spcPct val="80000"/>
              </a:lnSpc>
              <a:spcAft>
                <a:spcPts val="0"/>
              </a:spcAft>
              <a:buFont typeface="Wingdings" charset="0"/>
              <a:buNone/>
              <a:defRPr/>
            </a:pPr>
            <a:endParaRPr lang="en-US" sz="2800" b="1" dirty="0">
              <a:solidFill>
                <a:schemeClr val="tx1">
                  <a:lumMod val="95000"/>
                  <a:lumOff val="5000"/>
                </a:schemeClr>
              </a:solidFill>
              <a:latin typeface="NTFPreCursive" panose="03000400000000000000" pitchFamily="66" charset="0"/>
            </a:endParaRPr>
          </a:p>
          <a:p>
            <a:pPr marL="274320" indent="-274320" eaLnBrk="1" fontAlgn="auto" hangingPunct="1">
              <a:lnSpc>
                <a:spcPct val="80000"/>
              </a:lnSpc>
              <a:spcAft>
                <a:spcPts val="0"/>
              </a:spcAft>
              <a:buFont typeface="Wingdings" charset="0"/>
              <a:buNone/>
              <a:defRPr/>
            </a:pPr>
            <a:endParaRPr lang="en-US" b="1" dirty="0">
              <a:solidFill>
                <a:schemeClr val="tx1">
                  <a:lumMod val="95000"/>
                  <a:lumOff val="5000"/>
                </a:schemeClr>
              </a:solidFill>
              <a:latin typeface="NTFPreCursive" panose="03000400000000000000" pitchFamily="66" charset="0"/>
            </a:endParaRPr>
          </a:p>
          <a:p>
            <a:pPr marL="274320" indent="-274320" eaLnBrk="1" fontAlgn="auto" hangingPunct="1">
              <a:lnSpc>
                <a:spcPct val="80000"/>
              </a:lnSpc>
              <a:spcAft>
                <a:spcPts val="0"/>
              </a:spcAft>
              <a:buFont typeface="Wingdings" charset="0"/>
              <a:buNone/>
              <a:defRPr/>
            </a:pPr>
            <a:r>
              <a:rPr lang="en-US" b="1" dirty="0">
                <a:solidFill>
                  <a:schemeClr val="tx1">
                    <a:lumMod val="95000"/>
                    <a:lumOff val="5000"/>
                  </a:schemeClr>
                </a:solidFill>
                <a:latin typeface="NTFPreCursive" panose="03000400000000000000" pitchFamily="66" charset="0"/>
              </a:rPr>
              <a:t>Assistant Head Teacher Years 3 and 4 </a:t>
            </a:r>
          </a:p>
          <a:p>
            <a:pPr marL="274320" indent="-274320" eaLnBrk="1" fontAlgn="auto" hangingPunct="1">
              <a:lnSpc>
                <a:spcPct val="80000"/>
              </a:lnSpc>
              <a:spcAft>
                <a:spcPts val="0"/>
              </a:spcAft>
              <a:buFont typeface="Symbol" pitchFamily="18" charset="2"/>
              <a:buChar char=""/>
              <a:defRPr/>
            </a:pPr>
            <a:r>
              <a:rPr lang="en-US" dirty="0" err="1">
                <a:solidFill>
                  <a:schemeClr val="tx1">
                    <a:lumMod val="95000"/>
                    <a:lumOff val="5000"/>
                  </a:schemeClr>
                </a:solidFill>
                <a:latin typeface="NTFPreCursive" panose="03000400000000000000" pitchFamily="66" charset="0"/>
              </a:rPr>
              <a:t>Mrs</a:t>
            </a:r>
            <a:r>
              <a:rPr lang="en-US" dirty="0">
                <a:solidFill>
                  <a:schemeClr val="tx1">
                    <a:lumMod val="95000"/>
                    <a:lumOff val="5000"/>
                  </a:schemeClr>
                </a:solidFill>
                <a:latin typeface="NTFPreCursive" panose="03000400000000000000" pitchFamily="66" charset="0"/>
              </a:rPr>
              <a:t> </a:t>
            </a:r>
            <a:r>
              <a:rPr lang="en-US" dirty="0" err="1">
                <a:solidFill>
                  <a:schemeClr val="tx1">
                    <a:lumMod val="95000"/>
                    <a:lumOff val="5000"/>
                  </a:schemeClr>
                </a:solidFill>
                <a:latin typeface="NTFPreCursive" panose="03000400000000000000" pitchFamily="66" charset="0"/>
              </a:rPr>
              <a:t>Lachani</a:t>
            </a:r>
            <a:endParaRPr lang="en-US" b="1" dirty="0">
              <a:solidFill>
                <a:schemeClr val="tx1">
                  <a:lumMod val="95000"/>
                  <a:lumOff val="5000"/>
                </a:schemeClr>
              </a:solidFill>
              <a:latin typeface="NTFPreCursive" panose="03000400000000000000" pitchFamily="66" charset="0"/>
            </a:endParaRPr>
          </a:p>
          <a:p>
            <a:pPr marL="274320" indent="-274320" eaLnBrk="1" fontAlgn="auto" hangingPunct="1">
              <a:lnSpc>
                <a:spcPct val="80000"/>
              </a:lnSpc>
              <a:spcAft>
                <a:spcPts val="0"/>
              </a:spcAft>
              <a:buFont typeface="Wingdings" charset="0"/>
              <a:buNone/>
              <a:defRPr/>
            </a:pPr>
            <a:endParaRPr lang="en-US" b="1" dirty="0">
              <a:solidFill>
                <a:schemeClr val="tx1">
                  <a:lumMod val="95000"/>
                  <a:lumOff val="5000"/>
                </a:schemeClr>
              </a:solidFill>
              <a:latin typeface="NTFPreCursive" panose="03000400000000000000" pitchFamily="66" charset="0"/>
            </a:endParaRPr>
          </a:p>
          <a:p>
            <a:pPr marL="274320" indent="-274320" eaLnBrk="1" fontAlgn="auto" hangingPunct="1">
              <a:lnSpc>
                <a:spcPct val="80000"/>
              </a:lnSpc>
              <a:spcAft>
                <a:spcPts val="0"/>
              </a:spcAft>
              <a:buFont typeface="Wingdings" charset="0"/>
              <a:buNone/>
              <a:defRPr/>
            </a:pPr>
            <a:r>
              <a:rPr lang="en-US" b="1" dirty="0">
                <a:solidFill>
                  <a:schemeClr val="tx1">
                    <a:lumMod val="95000"/>
                    <a:lumOff val="5000"/>
                  </a:schemeClr>
                </a:solidFill>
                <a:latin typeface="NTFPreCursive" panose="03000400000000000000" pitchFamily="66" charset="0"/>
              </a:rPr>
              <a:t>Class Teachers</a:t>
            </a:r>
          </a:p>
          <a:p>
            <a:pPr marL="274320" indent="-274320" eaLnBrk="1" fontAlgn="auto" hangingPunct="1">
              <a:lnSpc>
                <a:spcPct val="80000"/>
              </a:lnSpc>
              <a:spcAft>
                <a:spcPts val="0"/>
              </a:spcAft>
              <a:buFont typeface="Symbol" pitchFamily="18" charset="2"/>
              <a:buChar char=""/>
              <a:defRPr/>
            </a:pPr>
            <a:r>
              <a:rPr lang="en-US" b="1" dirty="0">
                <a:solidFill>
                  <a:schemeClr val="tx1">
                    <a:lumMod val="95000"/>
                    <a:lumOff val="5000"/>
                  </a:schemeClr>
                </a:solidFill>
                <a:latin typeface="NTFPreCursive" panose="03000400000000000000" pitchFamily="66" charset="0"/>
              </a:rPr>
              <a:t>4L – Miss Shah</a:t>
            </a:r>
          </a:p>
          <a:p>
            <a:pPr marL="274320" indent="-274320" eaLnBrk="1" fontAlgn="auto" hangingPunct="1">
              <a:lnSpc>
                <a:spcPct val="80000"/>
              </a:lnSpc>
              <a:spcAft>
                <a:spcPts val="0"/>
              </a:spcAft>
              <a:buFont typeface="Symbol" pitchFamily="18" charset="2"/>
              <a:buChar char=""/>
              <a:defRPr/>
            </a:pPr>
            <a:r>
              <a:rPr lang="en-US" b="1" dirty="0">
                <a:solidFill>
                  <a:schemeClr val="tx1">
                    <a:lumMod val="95000"/>
                    <a:lumOff val="5000"/>
                  </a:schemeClr>
                </a:solidFill>
                <a:latin typeface="NTFPreCursive" panose="03000400000000000000" pitchFamily="66" charset="0"/>
              </a:rPr>
              <a:t>4Y – </a:t>
            </a:r>
            <a:r>
              <a:rPr lang="en-US" b="1" dirty="0" err="1">
                <a:solidFill>
                  <a:schemeClr val="tx1">
                    <a:lumMod val="95000"/>
                    <a:lumOff val="5000"/>
                  </a:schemeClr>
                </a:solidFill>
                <a:latin typeface="NTFPreCursive" panose="03000400000000000000" pitchFamily="66" charset="0"/>
              </a:rPr>
              <a:t>Mr</a:t>
            </a:r>
            <a:r>
              <a:rPr lang="en-US" b="1" dirty="0">
                <a:solidFill>
                  <a:schemeClr val="tx1">
                    <a:lumMod val="95000"/>
                    <a:lumOff val="5000"/>
                  </a:schemeClr>
                </a:solidFill>
                <a:latin typeface="NTFPreCursive" panose="03000400000000000000" pitchFamily="66" charset="0"/>
              </a:rPr>
              <a:t> Hijaz</a:t>
            </a:r>
          </a:p>
          <a:p>
            <a:pPr marL="274320" indent="-274320" eaLnBrk="1" fontAlgn="auto" hangingPunct="1">
              <a:lnSpc>
                <a:spcPct val="80000"/>
              </a:lnSpc>
              <a:spcAft>
                <a:spcPts val="0"/>
              </a:spcAft>
              <a:buFont typeface="Symbol" pitchFamily="18" charset="2"/>
              <a:buChar char=""/>
              <a:defRPr/>
            </a:pPr>
            <a:r>
              <a:rPr lang="en-US" b="1" dirty="0">
                <a:solidFill>
                  <a:schemeClr val="tx1">
                    <a:lumMod val="95000"/>
                    <a:lumOff val="5000"/>
                  </a:schemeClr>
                </a:solidFill>
                <a:latin typeface="NTFPreCursive" panose="03000400000000000000" pitchFamily="66" charset="0"/>
              </a:rPr>
              <a:t>4O – Miss </a:t>
            </a:r>
            <a:r>
              <a:rPr lang="en-US" b="1" dirty="0" err="1">
                <a:solidFill>
                  <a:schemeClr val="tx1">
                    <a:lumMod val="95000"/>
                    <a:lumOff val="5000"/>
                  </a:schemeClr>
                </a:solidFill>
                <a:latin typeface="NTFPreCursive" panose="03000400000000000000" pitchFamily="66" charset="0"/>
              </a:rPr>
              <a:t>Whilby</a:t>
            </a:r>
            <a:endParaRPr lang="en-US" dirty="0">
              <a:solidFill>
                <a:schemeClr val="tx1">
                  <a:lumMod val="95000"/>
                  <a:lumOff val="5000"/>
                </a:schemeClr>
              </a:solidFill>
              <a:latin typeface="NTFPreCursive" panose="03000400000000000000" pitchFamily="66" charset="0"/>
            </a:endParaRPr>
          </a:p>
          <a:p>
            <a:pPr marL="274320" indent="-274320" eaLnBrk="1" fontAlgn="auto" hangingPunct="1">
              <a:lnSpc>
                <a:spcPct val="80000"/>
              </a:lnSpc>
              <a:spcAft>
                <a:spcPts val="0"/>
              </a:spcAft>
              <a:buFont typeface="Symbol" pitchFamily="18" charset="2"/>
              <a:buChar char=""/>
              <a:defRPr/>
            </a:pPr>
            <a:r>
              <a:rPr lang="en-US" b="1" dirty="0">
                <a:solidFill>
                  <a:schemeClr val="tx1">
                    <a:lumMod val="95000"/>
                    <a:lumOff val="5000"/>
                  </a:schemeClr>
                </a:solidFill>
                <a:latin typeface="NTFPreCursive" panose="03000400000000000000" pitchFamily="66" charset="0"/>
              </a:rPr>
              <a:t>4N – Miss </a:t>
            </a:r>
            <a:r>
              <a:rPr lang="en-US" b="1" dirty="0" err="1">
                <a:solidFill>
                  <a:schemeClr val="tx1">
                    <a:lumMod val="95000"/>
                    <a:lumOff val="5000"/>
                  </a:schemeClr>
                </a:solidFill>
                <a:latin typeface="NTFPreCursive" panose="03000400000000000000" pitchFamily="66" charset="0"/>
              </a:rPr>
              <a:t>Eusebe</a:t>
            </a:r>
            <a:endParaRPr lang="en-US" b="1" dirty="0">
              <a:solidFill>
                <a:schemeClr val="tx1">
                  <a:lumMod val="95000"/>
                  <a:lumOff val="5000"/>
                </a:schemeClr>
              </a:solidFill>
              <a:latin typeface="NTFPreCursive" panose="03000400000000000000" pitchFamily="66" charset="0"/>
            </a:endParaRPr>
          </a:p>
          <a:p>
            <a:pPr marL="274320" indent="-274320" eaLnBrk="1" fontAlgn="auto" hangingPunct="1">
              <a:lnSpc>
                <a:spcPct val="80000"/>
              </a:lnSpc>
              <a:spcAft>
                <a:spcPts val="0"/>
              </a:spcAft>
              <a:buFont typeface="Wingdings" charset="0"/>
              <a:buNone/>
              <a:defRPr/>
            </a:pPr>
            <a:endParaRPr lang="en-US" b="1" dirty="0">
              <a:solidFill>
                <a:schemeClr val="tx1">
                  <a:lumMod val="95000"/>
                  <a:lumOff val="5000"/>
                </a:schemeClr>
              </a:solidFill>
              <a:latin typeface="NTFPreCursive" panose="03000400000000000000" pitchFamily="66" charset="0"/>
            </a:endParaRPr>
          </a:p>
          <a:p>
            <a:pPr marL="274320" indent="-274320" eaLnBrk="1" fontAlgn="auto" hangingPunct="1">
              <a:lnSpc>
                <a:spcPct val="80000"/>
              </a:lnSpc>
              <a:spcAft>
                <a:spcPts val="0"/>
              </a:spcAft>
              <a:buFont typeface="Wingdings" charset="0"/>
              <a:buNone/>
              <a:defRPr/>
            </a:pPr>
            <a:r>
              <a:rPr lang="en-US" b="1" dirty="0">
                <a:solidFill>
                  <a:schemeClr val="tx1">
                    <a:lumMod val="95000"/>
                    <a:lumOff val="5000"/>
                  </a:schemeClr>
                </a:solidFill>
                <a:latin typeface="NTFPreCursive" panose="03000400000000000000" pitchFamily="66" charset="0"/>
              </a:rPr>
              <a:t>Support Staff</a:t>
            </a:r>
          </a:p>
          <a:p>
            <a:pPr marL="274320" indent="-274320" eaLnBrk="1" fontAlgn="auto" hangingPunct="1">
              <a:lnSpc>
                <a:spcPct val="80000"/>
              </a:lnSpc>
              <a:spcAft>
                <a:spcPts val="0"/>
              </a:spcAft>
              <a:buFont typeface="Wingdings" charset="0"/>
              <a:buNone/>
              <a:defRPr/>
            </a:pPr>
            <a:r>
              <a:rPr lang="en-US" b="1" dirty="0" err="1">
                <a:solidFill>
                  <a:schemeClr val="tx1">
                    <a:lumMod val="95000"/>
                    <a:lumOff val="5000"/>
                  </a:schemeClr>
                </a:solidFill>
                <a:latin typeface="NTFPreCursive" panose="03000400000000000000" pitchFamily="66" charset="0"/>
              </a:rPr>
              <a:t>Mrs</a:t>
            </a:r>
            <a:r>
              <a:rPr lang="en-US" b="1" dirty="0">
                <a:solidFill>
                  <a:schemeClr val="tx1">
                    <a:lumMod val="95000"/>
                    <a:lumOff val="5000"/>
                  </a:schemeClr>
                </a:solidFill>
                <a:latin typeface="NTFPreCursive" panose="03000400000000000000" pitchFamily="66" charset="0"/>
              </a:rPr>
              <a:t> </a:t>
            </a:r>
            <a:r>
              <a:rPr lang="en-US" b="1" dirty="0" err="1">
                <a:solidFill>
                  <a:schemeClr val="tx1">
                    <a:lumMod val="95000"/>
                    <a:lumOff val="5000"/>
                  </a:schemeClr>
                </a:solidFill>
                <a:latin typeface="NTFPreCursive" panose="03000400000000000000" pitchFamily="66" charset="0"/>
              </a:rPr>
              <a:t>Siyani</a:t>
            </a:r>
            <a:endParaRPr lang="en-US" b="1" dirty="0">
              <a:solidFill>
                <a:schemeClr val="tx1">
                  <a:lumMod val="95000"/>
                  <a:lumOff val="5000"/>
                </a:schemeClr>
              </a:solidFill>
              <a:latin typeface="NTFPreCursive" panose="03000400000000000000" pitchFamily="66" charset="0"/>
            </a:endParaRPr>
          </a:p>
          <a:p>
            <a:pPr marL="274320" indent="-274320" eaLnBrk="1" fontAlgn="auto" hangingPunct="1">
              <a:lnSpc>
                <a:spcPct val="80000"/>
              </a:lnSpc>
              <a:spcAft>
                <a:spcPts val="0"/>
              </a:spcAft>
              <a:buFont typeface="Wingdings" charset="0"/>
              <a:buNone/>
              <a:defRPr/>
            </a:pPr>
            <a:r>
              <a:rPr lang="en-US" b="1" dirty="0" err="1">
                <a:solidFill>
                  <a:schemeClr val="tx1">
                    <a:lumMod val="95000"/>
                    <a:lumOff val="5000"/>
                  </a:schemeClr>
                </a:solidFill>
                <a:latin typeface="NTFPreCursive" panose="03000400000000000000" pitchFamily="66" charset="0"/>
              </a:rPr>
              <a:t>Mrs</a:t>
            </a:r>
            <a:r>
              <a:rPr lang="en-US" b="1" dirty="0">
                <a:solidFill>
                  <a:schemeClr val="tx1">
                    <a:lumMod val="95000"/>
                    <a:lumOff val="5000"/>
                  </a:schemeClr>
                </a:solidFill>
                <a:latin typeface="NTFPreCursive" panose="03000400000000000000" pitchFamily="66" charset="0"/>
              </a:rPr>
              <a:t> </a:t>
            </a:r>
            <a:r>
              <a:rPr lang="en-US" b="1" dirty="0" err="1">
                <a:solidFill>
                  <a:schemeClr val="tx1">
                    <a:lumMod val="95000"/>
                    <a:lumOff val="5000"/>
                  </a:schemeClr>
                </a:solidFill>
                <a:latin typeface="NTFPreCursive" panose="03000400000000000000" pitchFamily="66" charset="0"/>
              </a:rPr>
              <a:t>Guiga</a:t>
            </a:r>
            <a:endParaRPr lang="en-US" b="1" dirty="0">
              <a:solidFill>
                <a:schemeClr val="tx1">
                  <a:lumMod val="95000"/>
                  <a:lumOff val="5000"/>
                </a:schemeClr>
              </a:solidFill>
              <a:latin typeface="NTFPreCursive" panose="03000400000000000000" pitchFamily="66" charset="0"/>
            </a:endParaRPr>
          </a:p>
          <a:p>
            <a:pPr marL="274320" indent="-274320" eaLnBrk="1" fontAlgn="auto" hangingPunct="1">
              <a:lnSpc>
                <a:spcPct val="80000"/>
              </a:lnSpc>
              <a:spcAft>
                <a:spcPts val="0"/>
              </a:spcAft>
              <a:buFont typeface="Wingdings" charset="0"/>
              <a:buNone/>
              <a:defRPr/>
            </a:pPr>
            <a:endParaRPr lang="en-US" b="1" dirty="0">
              <a:solidFill>
                <a:schemeClr val="tx1">
                  <a:lumMod val="95000"/>
                  <a:lumOff val="5000"/>
                </a:schemeClr>
              </a:solidFill>
              <a:latin typeface="NTFPreCursive" panose="03000400000000000000" pitchFamily="66" charset="0"/>
            </a:endParaRPr>
          </a:p>
        </p:txBody>
      </p:sp>
      <p:sp>
        <p:nvSpPr>
          <p:cNvPr id="32770" name="Rectangle 2"/>
          <p:cNvSpPr>
            <a:spLocks noGrp="1" noChangeArrowheads="1"/>
          </p:cNvSpPr>
          <p:nvPr>
            <p:ph type="title"/>
          </p:nvPr>
        </p:nvSpPr>
        <p:spPr>
          <a:xfrm>
            <a:off x="827088" y="0"/>
            <a:ext cx="7716837" cy="1447800"/>
          </a:xfrm>
        </p:spPr>
        <p:txBody>
          <a:bodyPr>
            <a:normAutofit/>
          </a:bodyPr>
          <a:lstStyle/>
          <a:p>
            <a:pPr eaLnBrk="1" hangingPunct="1"/>
            <a:r>
              <a:rPr lang="en-US" sz="4000" b="1" dirty="0">
                <a:latin typeface="NTFPreCursive" panose="03000400000000000000" pitchFamily="66" charset="0"/>
              </a:rPr>
              <a:t>Meet the Team</a:t>
            </a:r>
            <a:endParaRPr lang="en-GB" sz="4000" b="1" dirty="0">
              <a:latin typeface="NTFPreCursive" panose="03000400000000000000" pitchFamily="66" charset="0"/>
            </a:endParaRPr>
          </a:p>
        </p:txBody>
      </p:sp>
      <p:pic>
        <p:nvPicPr>
          <p:cNvPr id="3" name="Picture 2"/>
          <p:cNvPicPr>
            <a:picLocks noChangeAspect="1"/>
          </p:cNvPicPr>
          <p:nvPr/>
        </p:nvPicPr>
        <p:blipFill>
          <a:blip r:embed="rId2"/>
          <a:stretch>
            <a:fillRect/>
          </a:stretch>
        </p:blipFill>
        <p:spPr>
          <a:xfrm>
            <a:off x="6112270" y="4807527"/>
            <a:ext cx="2636443" cy="1890280"/>
          </a:xfrm>
          <a:prstGeom prst="rect">
            <a:avLst/>
          </a:prstGeom>
        </p:spPr>
      </p:pic>
    </p:spTree>
    <p:extLst>
      <p:ext uri="{BB962C8B-B14F-4D97-AF65-F5344CB8AC3E}">
        <p14:creationId xmlns:p14="http://schemas.microsoft.com/office/powerpoint/2010/main" val="4288306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a:xfrm>
            <a:off x="670101" y="421683"/>
            <a:ext cx="7313612" cy="677108"/>
          </a:xfrm>
        </p:spPr>
        <p:txBody>
          <a:bodyPr lIns="0" tIns="0" rIns="0" bIns="0">
            <a:sp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ysClr val="windowText" lastClr="000000"/>
                </a:solidFill>
                <a:effectLst>
                  <a:outerShdw blurRad="38100" dist="38100" dir="2700000" algn="tl">
                    <a:srgbClr val="000000">
                      <a:alpha val="43137"/>
                    </a:srgbClr>
                  </a:outerShdw>
                </a:effectLst>
                <a:latin typeface="NTFPreCursive" panose="03000400000000000000" pitchFamily="66" charset="0"/>
              </a:rPr>
              <a:t>Useful Websites </a:t>
            </a:r>
          </a:p>
        </p:txBody>
      </p:sp>
      <p:sp>
        <p:nvSpPr>
          <p:cNvPr id="47107" name="Rectangle 2"/>
          <p:cNvSpPr>
            <a:spLocks noGrp="1" noChangeArrowheads="1"/>
          </p:cNvSpPr>
          <p:nvPr>
            <p:ph type="body" sz="half" idx="2"/>
          </p:nvPr>
        </p:nvSpPr>
        <p:spPr>
          <a:xfrm>
            <a:off x="374071" y="2053579"/>
            <a:ext cx="7342909" cy="4382738"/>
          </a:xfrm>
        </p:spPr>
        <p:txBody>
          <a:bodyPr wrap="square" lIns="0" tIns="0" rIns="0" bIns="0">
            <a:spAutoFit/>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dirty="0">
                <a:latin typeface="Calibri" panose="020F0502020204030204" pitchFamily="34" charset="0"/>
                <a:cs typeface="Calibri" panose="020F0502020204030204" pitchFamily="34" charset="0"/>
              </a:rPr>
              <a:t>Times Tables: </a:t>
            </a:r>
          </a:p>
          <a:p>
            <a:pPr marL="0" indent="0"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dirty="0">
                <a:latin typeface="Calibri" panose="020F0502020204030204" pitchFamily="34" charset="0"/>
                <a:cs typeface="Calibri" panose="020F0502020204030204" pitchFamily="34" charset="0"/>
                <a:hlinkClick r:id="rId3"/>
              </a:rPr>
              <a:t>http://www.teachingtables.co.uk/</a:t>
            </a:r>
            <a:r>
              <a:rPr lang="en-GB" sz="1600" dirty="0">
                <a:latin typeface="Calibri" panose="020F0502020204030204" pitchFamily="34" charset="0"/>
                <a:cs typeface="Calibri" panose="020F0502020204030204" pitchFamily="34" charset="0"/>
              </a:rPr>
              <a:t>  </a:t>
            </a:r>
          </a:p>
          <a:p>
            <a:pPr marL="0" indent="0"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600" dirty="0">
              <a:latin typeface="Calibri" panose="020F0502020204030204" pitchFamily="34" charset="0"/>
              <a:cs typeface="Calibri" panose="020F0502020204030204" pitchFamily="34" charset="0"/>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dirty="0">
                <a:latin typeface="Calibri" panose="020F0502020204030204" pitchFamily="34" charset="0"/>
                <a:cs typeface="Calibri" panose="020F0502020204030204" pitchFamily="34" charset="0"/>
              </a:rPr>
              <a:t>Maths </a:t>
            </a:r>
          </a:p>
          <a:p>
            <a:pPr marL="0" inden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dirty="0">
                <a:latin typeface="Calibri" panose="020F0502020204030204" pitchFamily="34" charset="0"/>
                <a:cs typeface="Calibri" panose="020F0502020204030204" pitchFamily="34" charset="0"/>
                <a:hlinkClick r:id="rId4"/>
              </a:rPr>
              <a:t>https://www.topmarks.co.uk/maths-games/5-7-years/counting</a:t>
            </a:r>
            <a:r>
              <a:rPr lang="en-GB" sz="1600" dirty="0">
                <a:latin typeface="Calibri" panose="020F0502020204030204" pitchFamily="34" charset="0"/>
                <a:cs typeface="Calibri" panose="020F0502020204030204" pitchFamily="34" charset="0"/>
              </a:rPr>
              <a:t> </a:t>
            </a:r>
          </a:p>
          <a:p>
            <a:pPr marL="0" inden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600" dirty="0">
              <a:latin typeface="Calibri" panose="020F0502020204030204" pitchFamily="34" charset="0"/>
              <a:cs typeface="Calibri" panose="020F0502020204030204" pitchFamily="34" charset="0"/>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dirty="0">
                <a:latin typeface="Calibri" panose="020F0502020204030204" pitchFamily="34" charset="0"/>
                <a:cs typeface="Calibri" panose="020F0502020204030204" pitchFamily="34" charset="0"/>
              </a:rPr>
              <a:t>English</a:t>
            </a:r>
          </a:p>
          <a:p>
            <a:pPr marL="0" inden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dirty="0">
                <a:latin typeface="Calibri" panose="020F0502020204030204" pitchFamily="34" charset="0"/>
                <a:cs typeface="Calibri" panose="020F0502020204030204" pitchFamily="34" charset="0"/>
                <a:hlinkClick r:id="rId5"/>
              </a:rPr>
              <a:t>https://www.bbc.com/bitesize/topics/zprrd2p</a:t>
            </a:r>
            <a:r>
              <a:rPr lang="en-GB" sz="1600" dirty="0">
                <a:latin typeface="Calibri" panose="020F0502020204030204" pitchFamily="34" charset="0"/>
                <a:cs typeface="Calibri" panose="020F0502020204030204" pitchFamily="34" charset="0"/>
              </a:rPr>
              <a:t> </a:t>
            </a:r>
          </a:p>
          <a:p>
            <a:pPr marL="0" inden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600" dirty="0">
              <a:latin typeface="Calibri" panose="020F0502020204030204" pitchFamily="34" charset="0"/>
              <a:cs typeface="Calibri" panose="020F0502020204030204" pitchFamily="34" charset="0"/>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dirty="0">
                <a:latin typeface="Calibri" panose="020F0502020204030204" pitchFamily="34" charset="0"/>
                <a:cs typeface="Calibri" panose="020F0502020204030204" pitchFamily="34" charset="0"/>
              </a:rPr>
              <a:t>Phonics</a:t>
            </a:r>
          </a:p>
          <a:p>
            <a:pPr marL="0" inden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dirty="0">
                <a:latin typeface="Calibri" panose="020F0502020204030204" pitchFamily="34" charset="0"/>
                <a:cs typeface="Calibri" panose="020F0502020204030204" pitchFamily="34" charset="0"/>
                <a:hlinkClick r:id="rId6"/>
              </a:rPr>
              <a:t>https://www.phonicsplay.co.uk/</a:t>
            </a:r>
            <a:r>
              <a:rPr lang="en-GB" sz="1600" dirty="0">
                <a:latin typeface="Calibri" panose="020F0502020204030204" pitchFamily="34" charset="0"/>
                <a:cs typeface="Calibri" panose="020F0502020204030204" pitchFamily="34" charset="0"/>
              </a:rPr>
              <a:t> </a:t>
            </a:r>
          </a:p>
          <a:p>
            <a:pPr marL="0" inden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600" dirty="0">
              <a:latin typeface="Calibri" panose="020F0502020204030204" pitchFamily="34" charset="0"/>
              <a:cs typeface="Calibri" panose="020F0502020204030204" pitchFamily="34" charset="0"/>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dirty="0">
                <a:latin typeface="Calibri" panose="020F0502020204030204" pitchFamily="34" charset="0"/>
                <a:cs typeface="Calibri" panose="020F0502020204030204" pitchFamily="34" charset="0"/>
              </a:rPr>
              <a:t>General</a:t>
            </a:r>
          </a:p>
          <a:p>
            <a:pPr marL="0" inden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dirty="0">
                <a:latin typeface="Calibri" panose="020F0502020204030204" pitchFamily="34" charset="0"/>
                <a:cs typeface="Calibri" panose="020F0502020204030204" pitchFamily="34" charset="0"/>
                <a:hlinkClick r:id="rId7"/>
              </a:rPr>
              <a:t>http://www.crickweb.co.uk/</a:t>
            </a:r>
            <a:r>
              <a:rPr lang="en-GB" sz="1600" dirty="0">
                <a:latin typeface="Calibri" panose="020F0502020204030204" pitchFamily="34" charset="0"/>
                <a:cs typeface="Calibri" panose="020F0502020204030204" pitchFamily="34" charset="0"/>
              </a:rPr>
              <a:t>  </a:t>
            </a:r>
          </a:p>
          <a:p>
            <a:pPr marL="0" inden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dirty="0">
                <a:latin typeface="Calibri" panose="020F0502020204030204" pitchFamily="34" charset="0"/>
                <a:cs typeface="Calibri" panose="020F0502020204030204" pitchFamily="34" charset="0"/>
                <a:hlinkClick r:id="rId8"/>
              </a:rPr>
              <a:t>http://www.ictgames.com/</a:t>
            </a:r>
            <a:r>
              <a:rPr lang="en-GB" sz="1600" dirty="0">
                <a:latin typeface="Calibri" panose="020F0502020204030204" pitchFamily="34" charset="0"/>
                <a:cs typeface="Calibri" panose="020F0502020204030204" pitchFamily="34" charset="0"/>
              </a:rPr>
              <a:t> </a:t>
            </a:r>
            <a:endParaRPr lang="en-GB" sz="20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9"/>
          <a:stretch>
            <a:fillRect/>
          </a:stretch>
        </p:blipFill>
        <p:spPr>
          <a:xfrm>
            <a:off x="7555918" y="272012"/>
            <a:ext cx="1232625" cy="1232625"/>
          </a:xfrm>
          <a:prstGeom prst="rect">
            <a:avLst/>
          </a:prstGeom>
        </p:spPr>
      </p:pic>
    </p:spTree>
    <p:extLst>
      <p:ext uri="{BB962C8B-B14F-4D97-AF65-F5344CB8AC3E}">
        <p14:creationId xmlns:p14="http://schemas.microsoft.com/office/powerpoint/2010/main" val="41734818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C4FC8F-D989-4A42-8A05-B6C807A4C155}"/>
              </a:ext>
            </a:extLst>
          </p:cNvPr>
          <p:cNvSpPr/>
          <p:nvPr/>
        </p:nvSpPr>
        <p:spPr>
          <a:xfrm>
            <a:off x="116957" y="4762341"/>
            <a:ext cx="8910086" cy="1872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AADAFA7-D42E-4579-BEEC-1DED898A70C6}"/>
              </a:ext>
            </a:extLst>
          </p:cNvPr>
          <p:cNvSpPr/>
          <p:nvPr/>
        </p:nvSpPr>
        <p:spPr>
          <a:xfrm>
            <a:off x="116957" y="2667600"/>
            <a:ext cx="2670631" cy="19108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784C53AA-41CD-4137-81AC-3F200053B946}"/>
              </a:ext>
            </a:extLst>
          </p:cNvPr>
          <p:cNvSpPr txBox="1">
            <a:spLocks noChangeArrowheads="1"/>
          </p:cNvSpPr>
          <p:nvPr/>
        </p:nvSpPr>
        <p:spPr>
          <a:xfrm>
            <a:off x="914400" y="151994"/>
            <a:ext cx="7315200" cy="925511"/>
          </a:xfrm>
          <a:prstGeom prst="rect">
            <a:avLst/>
          </a:prstGeom>
        </p:spPr>
        <p:txBody>
          <a:bodyPr vert="horz" lIns="90000" tIns="46800" rIns="90000" bIns="46800" rtlCol="0" anchor="ctr" anchorCtr="1">
            <a:sp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5400" b="1" dirty="0">
                <a:solidFill>
                  <a:sysClr val="windowText" lastClr="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Pupil Premium Grant</a:t>
            </a:r>
          </a:p>
        </p:txBody>
      </p:sp>
      <p:pic>
        <p:nvPicPr>
          <p:cNvPr id="1026" name="Picture 2">
            <a:extLst>
              <a:ext uri="{FF2B5EF4-FFF2-40B4-BE49-F238E27FC236}">
                <a16:creationId xmlns:a16="http://schemas.microsoft.com/office/drawing/2014/main" id="{647374E8-2344-456B-A2E0-EECBEF616B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78" y="1233996"/>
            <a:ext cx="1574523" cy="124972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 Box 3">
            <a:extLst>
              <a:ext uri="{FF2B5EF4-FFF2-40B4-BE49-F238E27FC236}">
                <a16:creationId xmlns:a16="http://schemas.microsoft.com/office/drawing/2014/main" id="{43DB017F-E293-4CE9-9F4B-8007F74380B4}"/>
              </a:ext>
            </a:extLst>
          </p:cNvPr>
          <p:cNvSpPr txBox="1">
            <a:spLocks noChangeArrowheads="1"/>
          </p:cNvSpPr>
          <p:nvPr/>
        </p:nvSpPr>
        <p:spPr bwMode="auto">
          <a:xfrm>
            <a:off x="1918494" y="1438168"/>
            <a:ext cx="3843338" cy="8413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400"/>
              </a:spcAft>
              <a:buClrTx/>
              <a:buSzTx/>
              <a:buFontTx/>
              <a:buNone/>
              <a:tabLst/>
            </a:pPr>
            <a:r>
              <a:rPr kumimoji="0" lang="en-GB" altLang="en-US" sz="1600" b="0" i="0" u="none" strike="noStrike" cap="none" normalizeH="0" baseline="0">
                <a:ln>
                  <a:noFill/>
                </a:ln>
                <a:solidFill>
                  <a:srgbClr val="000000"/>
                </a:solidFill>
                <a:effectLst/>
                <a:latin typeface="Comic Sans MS" panose="030F0702030302020204" pitchFamily="66" charset="0"/>
              </a:rPr>
              <a:t>The pupil premium is a Government scheme that provides funding of up to £1,320 per eligible pupil.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Box 4">
            <a:extLst>
              <a:ext uri="{FF2B5EF4-FFF2-40B4-BE49-F238E27FC236}">
                <a16:creationId xmlns:a16="http://schemas.microsoft.com/office/drawing/2014/main" id="{B06E13BB-9DB9-4657-8A1A-3EF1FD560CE3}"/>
              </a:ext>
            </a:extLst>
          </p:cNvPr>
          <p:cNvSpPr txBox="1">
            <a:spLocks noChangeArrowheads="1"/>
          </p:cNvSpPr>
          <p:nvPr/>
        </p:nvSpPr>
        <p:spPr bwMode="auto">
          <a:xfrm>
            <a:off x="174378" y="2667600"/>
            <a:ext cx="3227388" cy="21097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a:ln>
                  <a:noFill/>
                </a:ln>
                <a:solidFill>
                  <a:srgbClr val="000000"/>
                </a:solidFill>
                <a:effectLst/>
                <a:latin typeface="Comic Sans MS" panose="030F0702030302020204" pitchFamily="66" charset="0"/>
              </a:rPr>
              <a:t>Why should I apply?. </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600" b="0" i="0" u="none" strike="noStrike" cap="none" normalizeH="0" baseline="0">
                <a:ln>
                  <a:noFill/>
                </a:ln>
                <a:solidFill>
                  <a:srgbClr val="000000"/>
                </a:solidFill>
                <a:effectLst/>
                <a:latin typeface="Comic Sans MS" panose="030F0702030302020204" pitchFamily="66" charset="0"/>
              </a:rPr>
              <a:t>Quick and easy to apply</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600" b="0" i="0" u="none" strike="noStrike" cap="none" normalizeH="0" baseline="0">
                <a:ln>
                  <a:noFill/>
                </a:ln>
                <a:solidFill>
                  <a:srgbClr val="000000"/>
                </a:solidFill>
                <a:effectLst/>
                <a:latin typeface="Comic Sans MS" panose="030F0702030302020204" pitchFamily="66" charset="0"/>
              </a:rPr>
              <a:t>Free School meals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600" b="0" i="0" u="none" strike="noStrike" cap="none" normalizeH="0" baseline="0">
                <a:ln>
                  <a:noFill/>
                </a:ln>
                <a:solidFill>
                  <a:srgbClr val="000000"/>
                </a:solidFill>
                <a:effectLst/>
                <a:latin typeface="Comic Sans MS" panose="030F0702030302020204" pitchFamily="66" charset="0"/>
              </a:rPr>
              <a:t>Extra support in school</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600" b="0" i="0" u="none" strike="noStrike" cap="none" normalizeH="0" baseline="0">
                <a:ln>
                  <a:noFill/>
                </a:ln>
                <a:solidFill>
                  <a:srgbClr val="000000"/>
                </a:solidFill>
                <a:effectLst/>
                <a:latin typeface="Comic Sans MS" panose="030F0702030302020204" pitchFamily="66" charset="0"/>
              </a:rPr>
              <a:t>Subsidised music lessons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600" b="0" i="0" u="none" strike="noStrike" cap="none" normalizeH="0" baseline="0">
                <a:ln>
                  <a:noFill/>
                </a:ln>
                <a:solidFill>
                  <a:srgbClr val="000000"/>
                </a:solidFill>
                <a:effectLst/>
                <a:latin typeface="Comic Sans MS" panose="030F0702030302020204" pitchFamily="66" charset="0"/>
              </a:rPr>
              <a:t>Subsidised trips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600" b="0" i="0" u="none" strike="noStrike" cap="none" normalizeH="0" baseline="0">
                <a:ln>
                  <a:noFill/>
                </a:ln>
                <a:solidFill>
                  <a:srgbClr val="000000"/>
                </a:solidFill>
                <a:effectLst/>
                <a:latin typeface="Comic Sans MS" panose="030F0702030302020204" pitchFamily="66" charset="0"/>
              </a:rPr>
              <a:t>Free vouchers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9" name="Picture 5">
            <a:extLst>
              <a:ext uri="{FF2B5EF4-FFF2-40B4-BE49-F238E27FC236}">
                <a16:creationId xmlns:a16="http://schemas.microsoft.com/office/drawing/2014/main" id="{FD9D91F4-C3E0-4E3E-85A8-6AA270FBE4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190622"/>
            <a:ext cx="1824038" cy="18288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0" name="Picture 6">
            <a:extLst>
              <a:ext uri="{FF2B5EF4-FFF2-40B4-BE49-F238E27FC236}">
                <a16:creationId xmlns:a16="http://schemas.microsoft.com/office/drawing/2014/main" id="{3F5FC39A-270D-4928-B34E-97CC97EB78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5860" y="2062797"/>
            <a:ext cx="2049463" cy="11334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1" name="Picture 7">
            <a:extLst>
              <a:ext uri="{FF2B5EF4-FFF2-40B4-BE49-F238E27FC236}">
                <a16:creationId xmlns:a16="http://schemas.microsoft.com/office/drawing/2014/main" id="{E3BB3818-FB99-4F66-8133-0CD1A818BC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4048" y="3268234"/>
            <a:ext cx="6053905" cy="134878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Rectangle 4">
            <a:extLst>
              <a:ext uri="{FF2B5EF4-FFF2-40B4-BE49-F238E27FC236}">
                <a16:creationId xmlns:a16="http://schemas.microsoft.com/office/drawing/2014/main" id="{B41FB1FC-2FD9-41CF-A51A-3867EF9B044C}"/>
              </a:ext>
            </a:extLst>
          </p:cNvPr>
          <p:cNvSpPr/>
          <p:nvPr/>
        </p:nvSpPr>
        <p:spPr>
          <a:xfrm>
            <a:off x="116957" y="4723709"/>
            <a:ext cx="5928735" cy="2115964"/>
          </a:xfrm>
          <a:prstGeom prst="rect">
            <a:avLst/>
          </a:prstGeom>
        </p:spPr>
        <p:txBody>
          <a:bodyPr wrap="square">
            <a:spAutoFit/>
          </a:bodyPr>
          <a:lstStyle/>
          <a:p>
            <a:pPr>
              <a:spcAft>
                <a:spcPts val="1400"/>
              </a:spcAft>
            </a:pPr>
            <a:r>
              <a:rPr lang="en-GB" sz="1400" b="1" kern="1400" dirty="0">
                <a:solidFill>
                  <a:srgbClr val="000000"/>
                </a:solidFill>
                <a:latin typeface="Comic Sans MS" panose="030F0702030302020204" pitchFamily="66" charset="0"/>
              </a:rPr>
              <a:t>How to apply?</a:t>
            </a:r>
          </a:p>
          <a:p>
            <a:pPr>
              <a:spcAft>
                <a:spcPts val="1400"/>
              </a:spcAft>
            </a:pPr>
            <a:r>
              <a:rPr lang="en-GB" sz="1200" kern="1400" dirty="0">
                <a:solidFill>
                  <a:srgbClr val="000000"/>
                </a:solidFill>
                <a:latin typeface="Comic Sans MS" panose="030F0702030302020204" pitchFamily="66" charset="0"/>
              </a:rPr>
              <a:t>Ring</a:t>
            </a:r>
            <a:r>
              <a:rPr lang="en-GB" sz="1200" b="1" kern="1400" dirty="0">
                <a:solidFill>
                  <a:srgbClr val="000000"/>
                </a:solidFill>
                <a:latin typeface="Comic Sans MS" panose="030F0702030302020204" pitchFamily="66" charset="0"/>
              </a:rPr>
              <a:t> </a:t>
            </a:r>
            <a:r>
              <a:rPr lang="en-GB" sz="1200" kern="1400" dirty="0">
                <a:solidFill>
                  <a:srgbClr val="000000"/>
                </a:solidFill>
                <a:latin typeface="Comic Sans MS" panose="030F0702030302020204" pitchFamily="66" charset="0"/>
              </a:rPr>
              <a:t>the office to arrange an appointment.</a:t>
            </a:r>
            <a:endParaRPr lang="en-GB" sz="1200" kern="1400" dirty="0">
              <a:solidFill>
                <a:srgbClr val="000000"/>
              </a:solidFill>
              <a:latin typeface="Calibri" panose="020F0502020204030204" pitchFamily="34" charset="0"/>
            </a:endParaRPr>
          </a:p>
          <a:p>
            <a:pPr marL="171450" indent="-171450">
              <a:buFont typeface="Arial" panose="020B0604020202020204" pitchFamily="34" charset="0"/>
              <a:buChar char="•"/>
            </a:pPr>
            <a:r>
              <a:rPr lang="en-GB" sz="1200" kern="1400" dirty="0">
                <a:solidFill>
                  <a:srgbClr val="000000"/>
                </a:solidFill>
                <a:latin typeface="Calibri" panose="020F0502020204030204" pitchFamily="34" charset="0"/>
              </a:rPr>
              <a:t> </a:t>
            </a:r>
            <a:r>
              <a:rPr lang="en-GB" sz="1200" kern="1400" dirty="0">
                <a:solidFill>
                  <a:srgbClr val="000000"/>
                </a:solidFill>
                <a:latin typeface="Comic Sans MS" panose="030F0702030302020204" pitchFamily="66" charset="0"/>
              </a:rPr>
              <a:t>Your Full name</a:t>
            </a:r>
            <a:endParaRPr lang="en-GB" sz="1200" kern="1400" dirty="0">
              <a:solidFill>
                <a:srgbClr val="000000"/>
              </a:solidFill>
              <a:latin typeface="Calibri" panose="020F0502020204030204" pitchFamily="34" charset="0"/>
            </a:endParaRPr>
          </a:p>
          <a:p>
            <a:pPr marL="142875" indent="-142875"/>
            <a:r>
              <a:rPr lang="en-GB" sz="1200" kern="1400" dirty="0">
                <a:solidFill>
                  <a:srgbClr val="000000"/>
                </a:solidFill>
                <a:latin typeface="Symbol" panose="05050102010706020507" pitchFamily="18" charset="2"/>
              </a:rPr>
              <a:t>·</a:t>
            </a:r>
            <a:r>
              <a:rPr lang="en-GB" sz="1200" kern="1400" dirty="0">
                <a:solidFill>
                  <a:srgbClr val="000000"/>
                </a:solidFill>
                <a:latin typeface="Calibri" panose="020F0502020204030204" pitchFamily="34" charset="0"/>
              </a:rPr>
              <a:t> </a:t>
            </a:r>
            <a:r>
              <a:rPr lang="en-GB" sz="1200" kern="1400" dirty="0">
                <a:solidFill>
                  <a:srgbClr val="000000"/>
                </a:solidFill>
                <a:latin typeface="Comic Sans MS" panose="030F0702030302020204" pitchFamily="66" charset="0"/>
              </a:rPr>
              <a:t>Full address including postcode</a:t>
            </a:r>
            <a:endParaRPr lang="en-GB" sz="1200" kern="1400" dirty="0">
              <a:solidFill>
                <a:srgbClr val="000000"/>
              </a:solidFill>
              <a:latin typeface="Calibri" panose="020F0502020204030204" pitchFamily="34" charset="0"/>
            </a:endParaRPr>
          </a:p>
          <a:p>
            <a:pPr marL="142875" indent="-142875"/>
            <a:r>
              <a:rPr lang="en-GB" sz="1200" kern="1400" dirty="0">
                <a:solidFill>
                  <a:srgbClr val="000000"/>
                </a:solidFill>
                <a:latin typeface="Symbol" panose="05050102010706020507" pitchFamily="18" charset="2"/>
              </a:rPr>
              <a:t>·</a:t>
            </a:r>
            <a:r>
              <a:rPr lang="en-GB" sz="1200" kern="1400" dirty="0">
                <a:solidFill>
                  <a:srgbClr val="000000"/>
                </a:solidFill>
                <a:latin typeface="Calibri" panose="020F0502020204030204" pitchFamily="34" charset="0"/>
              </a:rPr>
              <a:t> </a:t>
            </a:r>
            <a:r>
              <a:rPr lang="en-GB" sz="1200" kern="1400" dirty="0">
                <a:solidFill>
                  <a:srgbClr val="000000"/>
                </a:solidFill>
                <a:latin typeface="Comic Sans MS" panose="030F0702030302020204" pitchFamily="66" charset="0"/>
              </a:rPr>
              <a:t>An email address</a:t>
            </a:r>
            <a:endParaRPr lang="en-GB" sz="1200" kern="1400" dirty="0">
              <a:solidFill>
                <a:srgbClr val="000000"/>
              </a:solidFill>
              <a:latin typeface="Calibri" panose="020F0502020204030204" pitchFamily="34" charset="0"/>
            </a:endParaRPr>
          </a:p>
          <a:p>
            <a:pPr marL="142875" indent="-142875"/>
            <a:r>
              <a:rPr lang="en-GB" sz="1200" kern="1400" dirty="0">
                <a:solidFill>
                  <a:srgbClr val="000000"/>
                </a:solidFill>
                <a:latin typeface="Symbol" panose="05050102010706020507" pitchFamily="18" charset="2"/>
              </a:rPr>
              <a:t>·</a:t>
            </a:r>
            <a:r>
              <a:rPr lang="en-GB" sz="1200" kern="1400" dirty="0">
                <a:solidFill>
                  <a:srgbClr val="000000"/>
                </a:solidFill>
                <a:latin typeface="Calibri" panose="020F0502020204030204" pitchFamily="34" charset="0"/>
              </a:rPr>
              <a:t> </a:t>
            </a:r>
            <a:r>
              <a:rPr lang="en-GB" sz="1200" kern="1400" dirty="0">
                <a:solidFill>
                  <a:srgbClr val="000000"/>
                </a:solidFill>
                <a:latin typeface="Comic Sans MS" panose="030F0702030302020204" pitchFamily="66" charset="0"/>
              </a:rPr>
              <a:t>A contact number</a:t>
            </a:r>
            <a:endParaRPr lang="en-GB" sz="1200" kern="1400" dirty="0">
              <a:solidFill>
                <a:srgbClr val="000000"/>
              </a:solidFill>
              <a:latin typeface="Calibri" panose="020F0502020204030204" pitchFamily="34" charset="0"/>
            </a:endParaRPr>
          </a:p>
          <a:p>
            <a:pPr>
              <a:spcAft>
                <a:spcPts val="1400"/>
              </a:spcAft>
            </a:pPr>
            <a:r>
              <a:rPr lang="en-GB" sz="1200" kern="1400" dirty="0">
                <a:solidFill>
                  <a:srgbClr val="000000"/>
                </a:solidFill>
                <a:latin typeface="Comic Sans MS" panose="030F0702030302020204" pitchFamily="66" charset="0"/>
              </a:rPr>
              <a:t>Alternatively, ring the school office to make an appointment. </a:t>
            </a:r>
            <a:endParaRPr lang="en-GB" sz="1200" kern="1400" dirty="0">
              <a:solidFill>
                <a:srgbClr val="000000"/>
              </a:solidFill>
              <a:latin typeface="Calibri" panose="020F0502020204030204" pitchFamily="34" charset="0"/>
            </a:endParaRPr>
          </a:p>
          <a:p>
            <a:pPr>
              <a:spcAft>
                <a:spcPts val="600"/>
              </a:spcAft>
            </a:pPr>
            <a:r>
              <a:rPr lang="en-GB" sz="1050" kern="1400" dirty="0">
                <a:solidFill>
                  <a:srgbClr val="000000"/>
                </a:solidFill>
                <a:latin typeface="Calibri" panose="020F0502020204030204" pitchFamily="34" charset="0"/>
              </a:rPr>
              <a:t> </a:t>
            </a:r>
            <a:endParaRPr lang="en-GB" sz="1050" kern="1400" dirty="0">
              <a:ln>
                <a:noFill/>
              </a:ln>
              <a:solidFill>
                <a:srgbClr val="000000"/>
              </a:solidFill>
              <a:effectLst/>
              <a:latin typeface="Calibri" panose="020F0502020204030204" pitchFamily="34" charset="0"/>
            </a:endParaRPr>
          </a:p>
        </p:txBody>
      </p:sp>
      <p:sp>
        <p:nvSpPr>
          <p:cNvPr id="6" name="Rectangle 5">
            <a:extLst>
              <a:ext uri="{FF2B5EF4-FFF2-40B4-BE49-F238E27FC236}">
                <a16:creationId xmlns:a16="http://schemas.microsoft.com/office/drawing/2014/main" id="{A220B740-D6B1-4586-B201-3B2462CB3660}"/>
              </a:ext>
            </a:extLst>
          </p:cNvPr>
          <p:cNvSpPr/>
          <p:nvPr/>
        </p:nvSpPr>
        <p:spPr>
          <a:xfrm>
            <a:off x="4801272" y="5210151"/>
            <a:ext cx="4225771" cy="1200329"/>
          </a:xfrm>
          <a:prstGeom prst="rect">
            <a:avLst/>
          </a:prstGeom>
        </p:spPr>
        <p:txBody>
          <a:bodyPr wrap="square">
            <a:spAutoFit/>
          </a:bodyPr>
          <a:lstStyle/>
          <a:p>
            <a:pPr marL="142875" indent="-142875"/>
            <a:r>
              <a:rPr lang="en-GB" sz="1200" kern="1400" dirty="0">
                <a:solidFill>
                  <a:srgbClr val="000000"/>
                </a:solidFill>
                <a:latin typeface="Symbol" panose="05050102010706020507" pitchFamily="18" charset="2"/>
              </a:rPr>
              <a:t>·</a:t>
            </a:r>
            <a:r>
              <a:rPr lang="en-GB" sz="1200" kern="1400" dirty="0">
                <a:solidFill>
                  <a:srgbClr val="000000"/>
                </a:solidFill>
                <a:latin typeface="Calibri" panose="020F0502020204030204" pitchFamily="34" charset="0"/>
              </a:rPr>
              <a:t> </a:t>
            </a:r>
            <a:r>
              <a:rPr lang="en-GB" sz="1200" kern="1400" dirty="0">
                <a:solidFill>
                  <a:srgbClr val="000000"/>
                </a:solidFill>
                <a:latin typeface="Comic Sans MS" panose="030F0702030302020204" pitchFamily="66" charset="0"/>
              </a:rPr>
              <a:t>Your National Insurance (NI) or National Asylum Support Service (NASS) number</a:t>
            </a:r>
            <a:endParaRPr lang="en-GB" sz="1200" kern="1400" dirty="0">
              <a:solidFill>
                <a:srgbClr val="000000"/>
              </a:solidFill>
              <a:latin typeface="Calibri" panose="020F0502020204030204" pitchFamily="34" charset="0"/>
            </a:endParaRPr>
          </a:p>
          <a:p>
            <a:pPr marL="142875" indent="-142875"/>
            <a:r>
              <a:rPr lang="en-GB" sz="1200" kern="1400" dirty="0">
                <a:solidFill>
                  <a:srgbClr val="000000"/>
                </a:solidFill>
                <a:latin typeface="Symbol" panose="05050102010706020507" pitchFamily="18" charset="2"/>
              </a:rPr>
              <a:t>·</a:t>
            </a:r>
            <a:r>
              <a:rPr lang="en-GB" sz="1200" kern="1400" dirty="0">
                <a:solidFill>
                  <a:srgbClr val="000000"/>
                </a:solidFill>
                <a:latin typeface="Calibri" panose="020F0502020204030204" pitchFamily="34" charset="0"/>
              </a:rPr>
              <a:t> </a:t>
            </a:r>
            <a:r>
              <a:rPr lang="en-GB" sz="1200" kern="1400" dirty="0">
                <a:solidFill>
                  <a:srgbClr val="000000"/>
                </a:solidFill>
                <a:latin typeface="Comic Sans MS" panose="030F0702030302020204" pitchFamily="66" charset="0"/>
              </a:rPr>
              <a:t>Your date of birth</a:t>
            </a:r>
            <a:endParaRPr lang="en-GB" sz="1200" kern="1400" dirty="0">
              <a:solidFill>
                <a:srgbClr val="000000"/>
              </a:solidFill>
              <a:latin typeface="Calibri" panose="020F0502020204030204" pitchFamily="34" charset="0"/>
            </a:endParaRPr>
          </a:p>
          <a:p>
            <a:pPr>
              <a:spcAft>
                <a:spcPts val="1400"/>
              </a:spcAft>
            </a:pPr>
            <a:r>
              <a:rPr lang="en-GB" sz="1200" kern="1400" dirty="0">
                <a:solidFill>
                  <a:srgbClr val="000000"/>
                </a:solidFill>
                <a:latin typeface="Comic Sans MS" panose="030F0702030302020204" pitchFamily="66" charset="0"/>
              </a:rPr>
              <a:t>For the children that you are applying you will also need their full names, DOB and address if it is different from yours.</a:t>
            </a:r>
            <a:endParaRPr lang="en-GB" sz="1200" kern="1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913434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idx="1"/>
          </p:nvPr>
        </p:nvSpPr>
        <p:spPr>
          <a:xfrm>
            <a:off x="805430" y="1742430"/>
            <a:ext cx="6588031" cy="4428008"/>
          </a:xfrm>
        </p:spPr>
        <p:txBody>
          <a:bodyPr wrap="square" lIns="90000" tIns="46800" rIns="90000" bIns="46800">
            <a:spAutoFit/>
          </a:bodyPr>
          <a:lstStyle/>
          <a:p>
            <a:pPr marL="0" indent="0" algn="ctr"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1" dirty="0">
                <a:latin typeface="Twinkl Cursive Looped" panose="02000000000000000000" pitchFamily="2" charset="0"/>
                <a:cs typeface="Calibri" panose="020F0502020204030204" pitchFamily="34" charset="0"/>
              </a:rPr>
              <a:t>Thank you for joining our meeting. </a:t>
            </a:r>
          </a:p>
          <a:p>
            <a:pPr marL="0" indent="0" algn="ctr"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3200" b="1" dirty="0">
              <a:solidFill>
                <a:srgbClr val="FF0000"/>
              </a:solidFill>
              <a:latin typeface="Twinkl Cursive Looped" panose="02000000000000000000" pitchFamily="2" charset="0"/>
              <a:cs typeface="Calibri" panose="020F0502020204030204" pitchFamily="34" charset="0"/>
            </a:endParaRPr>
          </a:p>
          <a:p>
            <a:pPr marL="0" indent="0" algn="ctr"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1" dirty="0">
                <a:solidFill>
                  <a:srgbClr val="FF0000"/>
                </a:solidFill>
                <a:latin typeface="Twinkl Cursive Looped" panose="02000000000000000000" pitchFamily="2" charset="0"/>
                <a:cs typeface="Calibri" panose="020F0502020204030204" pitchFamily="34" charset="0"/>
              </a:rPr>
              <a:t>Are there any questions?</a:t>
            </a:r>
          </a:p>
          <a:p>
            <a:pPr marL="0" indent="0" algn="ctr"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3200" b="1" dirty="0">
              <a:latin typeface="Twinkl Cursive Looped" panose="02000000000000000000" pitchFamily="2" charset="0"/>
              <a:cs typeface="Calibri" panose="020F0502020204030204" pitchFamily="34" charset="0"/>
            </a:endParaRPr>
          </a:p>
          <a:p>
            <a:pPr marL="0" indent="0" algn="ctr"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1" dirty="0">
                <a:latin typeface="Twinkl Cursive Looped" panose="02000000000000000000" pitchFamily="2" charset="0"/>
                <a:cs typeface="Calibri" panose="020F0502020204030204" pitchFamily="34" charset="0"/>
              </a:rPr>
              <a:t>Please feel free to arrange a time to meet with us if you have any concerns with your child.</a:t>
            </a:r>
          </a:p>
        </p:txBody>
      </p:sp>
      <p:sp>
        <p:nvSpPr>
          <p:cNvPr id="59394" name="Rectangle 1"/>
          <p:cNvSpPr>
            <a:spLocks noGrp="1" noChangeArrowheads="1"/>
          </p:cNvSpPr>
          <p:nvPr>
            <p:ph type="title"/>
          </p:nvPr>
        </p:nvSpPr>
        <p:spPr>
          <a:xfrm>
            <a:off x="805430" y="450108"/>
            <a:ext cx="7315200" cy="925511"/>
          </a:xfrm>
        </p:spPr>
        <p:txBody>
          <a:bodyPr lIns="90000" tIns="46800" rIns="90000" bIns="46800" anchorCtr="1">
            <a:sp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5400" b="1" dirty="0">
                <a:solidFill>
                  <a:sysClr val="windowText" lastClr="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Thank You</a:t>
            </a:r>
          </a:p>
        </p:txBody>
      </p:sp>
      <p:pic>
        <p:nvPicPr>
          <p:cNvPr id="2" name="Picture 1"/>
          <p:cNvPicPr>
            <a:picLocks noChangeAspect="1"/>
          </p:cNvPicPr>
          <p:nvPr/>
        </p:nvPicPr>
        <p:blipFill>
          <a:blip r:embed="rId3"/>
          <a:stretch>
            <a:fillRect/>
          </a:stretch>
        </p:blipFill>
        <p:spPr>
          <a:xfrm>
            <a:off x="7191057" y="5226756"/>
            <a:ext cx="1859145" cy="1428044"/>
          </a:xfrm>
          <a:prstGeom prst="rect">
            <a:avLst/>
          </a:prstGeom>
        </p:spPr>
      </p:pic>
    </p:spTree>
    <p:extLst>
      <p:ext uri="{BB962C8B-B14F-4D97-AF65-F5344CB8AC3E}">
        <p14:creationId xmlns:p14="http://schemas.microsoft.com/office/powerpoint/2010/main" val="3618244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eaLnBrk="1" hangingPunct="1"/>
            <a:r>
              <a:rPr lang="cy-GB" sz="4800" b="1" dirty="0">
                <a:effectLst>
                  <a:outerShdw blurRad="38100" dist="38100" dir="2700000" algn="tl">
                    <a:srgbClr val="000000">
                      <a:alpha val="43137"/>
                    </a:srgbClr>
                  </a:outerShdw>
                </a:effectLst>
                <a:latin typeface="NTFPreCursive" panose="03000400000000000000" pitchFamily="66" charset="0"/>
              </a:rPr>
              <a:t>Autumn Term</a:t>
            </a:r>
            <a:endParaRPr lang="en-US" sz="4800" b="1" dirty="0">
              <a:effectLst>
                <a:outerShdw blurRad="38100" dist="38100" dir="2700000" algn="tl">
                  <a:srgbClr val="000000">
                    <a:alpha val="43137"/>
                  </a:srgbClr>
                </a:outerShdw>
              </a:effectLst>
              <a:latin typeface="NTFPreCursive" panose="03000400000000000000" pitchFamily="66" charset="0"/>
            </a:endParaRPr>
          </a:p>
        </p:txBody>
      </p:sp>
      <p:pic>
        <p:nvPicPr>
          <p:cNvPr id="3481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76250"/>
            <a:ext cx="1831975" cy="1027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82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476250"/>
            <a:ext cx="1831975" cy="1027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3706053406"/>
              </p:ext>
            </p:extLst>
          </p:nvPr>
        </p:nvGraphicFramePr>
        <p:xfrm>
          <a:off x="70716" y="1728978"/>
          <a:ext cx="9002568" cy="5127699"/>
        </p:xfrm>
        <a:graphic>
          <a:graphicData uri="http://schemas.openxmlformats.org/drawingml/2006/table">
            <a:tbl>
              <a:tblPr firstRow="1" firstCol="1" lastRow="1" lastCol="1" bandRow="1" bandCol="1">
                <a:tableStyleId>{5C22544A-7EE6-4342-B048-85BDC9FD1C3A}</a:tableStyleId>
              </a:tblPr>
              <a:tblGrid>
                <a:gridCol w="659472">
                  <a:extLst>
                    <a:ext uri="{9D8B030D-6E8A-4147-A177-3AD203B41FA5}">
                      <a16:colId xmlns:a16="http://schemas.microsoft.com/office/drawing/2014/main" val="2904507557"/>
                    </a:ext>
                  </a:extLst>
                </a:gridCol>
                <a:gridCol w="1804800">
                  <a:extLst>
                    <a:ext uri="{9D8B030D-6E8A-4147-A177-3AD203B41FA5}">
                      <a16:colId xmlns:a16="http://schemas.microsoft.com/office/drawing/2014/main" val="2724566678"/>
                    </a:ext>
                  </a:extLst>
                </a:gridCol>
                <a:gridCol w="1672832">
                  <a:extLst>
                    <a:ext uri="{9D8B030D-6E8A-4147-A177-3AD203B41FA5}">
                      <a16:colId xmlns:a16="http://schemas.microsoft.com/office/drawing/2014/main" val="2619375430"/>
                    </a:ext>
                  </a:extLst>
                </a:gridCol>
                <a:gridCol w="604935">
                  <a:extLst>
                    <a:ext uri="{9D8B030D-6E8A-4147-A177-3AD203B41FA5}">
                      <a16:colId xmlns:a16="http://schemas.microsoft.com/office/drawing/2014/main" val="2368181172"/>
                    </a:ext>
                  </a:extLst>
                </a:gridCol>
                <a:gridCol w="1075491">
                  <a:extLst>
                    <a:ext uri="{9D8B030D-6E8A-4147-A177-3AD203B41FA5}">
                      <a16:colId xmlns:a16="http://schemas.microsoft.com/office/drawing/2014/main" val="1057180714"/>
                    </a:ext>
                  </a:extLst>
                </a:gridCol>
                <a:gridCol w="1592811">
                  <a:extLst>
                    <a:ext uri="{9D8B030D-6E8A-4147-A177-3AD203B41FA5}">
                      <a16:colId xmlns:a16="http://schemas.microsoft.com/office/drawing/2014/main" val="1336666975"/>
                    </a:ext>
                  </a:extLst>
                </a:gridCol>
                <a:gridCol w="1592227">
                  <a:extLst>
                    <a:ext uri="{9D8B030D-6E8A-4147-A177-3AD203B41FA5}">
                      <a16:colId xmlns:a16="http://schemas.microsoft.com/office/drawing/2014/main" val="2223453028"/>
                    </a:ext>
                  </a:extLst>
                </a:gridCol>
              </a:tblGrid>
              <a:tr h="2238111">
                <a:tc>
                  <a:txBody>
                    <a:bodyPr/>
                    <a:lstStyle/>
                    <a:p>
                      <a:pPr algn="ctr">
                        <a:lnSpc>
                          <a:spcPct val="107000"/>
                        </a:lnSpc>
                        <a:spcAft>
                          <a:spcPts val="0"/>
                        </a:spcAft>
                      </a:pPr>
                      <a:r>
                        <a:rPr lang="en-GB" sz="1100" dirty="0">
                          <a:solidFill>
                            <a:schemeClr val="tx1">
                              <a:lumMod val="95000"/>
                              <a:lumOff val="5000"/>
                            </a:schemeClr>
                          </a:solidFill>
                          <a:effectLst/>
                        </a:rPr>
                        <a:t>ENGLISH</a:t>
                      </a:r>
                      <a:endParaRPr lang="en-GB" sz="9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914" marR="51914" marT="0" marB="0">
                    <a:solidFill>
                      <a:schemeClr val="bg2">
                        <a:lumMod val="90000"/>
                      </a:schemeClr>
                    </a:solidFill>
                  </a:tcPr>
                </a:tc>
                <a:tc gridSpan="3">
                  <a:txBody>
                    <a:bodyPr/>
                    <a:lstStyle/>
                    <a:p>
                      <a:pPr algn="l">
                        <a:lnSpc>
                          <a:spcPct val="107000"/>
                        </a:lnSpc>
                        <a:spcAft>
                          <a:spcPts val="0"/>
                        </a:spcAft>
                      </a:pPr>
                      <a:r>
                        <a:rPr lang="en-GB" sz="1600" dirty="0">
                          <a:solidFill>
                            <a:srgbClr val="660066"/>
                          </a:solidFill>
                          <a:effectLst/>
                        </a:rPr>
                        <a:t>Text: </a:t>
                      </a:r>
                    </a:p>
                    <a:p>
                      <a:pPr algn="l">
                        <a:lnSpc>
                          <a:spcPct val="107000"/>
                        </a:lnSpc>
                        <a:spcAft>
                          <a:spcPts val="0"/>
                        </a:spcAft>
                      </a:pPr>
                      <a:endParaRPr lang="en-GB" sz="1600" dirty="0">
                        <a:solidFill>
                          <a:srgbClr val="660066"/>
                        </a:solidFill>
                        <a:effectLst/>
                      </a:endParaRPr>
                    </a:p>
                    <a:p>
                      <a:pPr algn="l">
                        <a:lnSpc>
                          <a:spcPct val="107000"/>
                        </a:lnSpc>
                        <a:spcAft>
                          <a:spcPts val="0"/>
                        </a:spcAft>
                      </a:pPr>
                      <a:endParaRPr lang="en-GB" sz="1600" dirty="0">
                        <a:solidFill>
                          <a:srgbClr val="660066"/>
                        </a:solidFill>
                        <a:effectLst/>
                      </a:endParaRPr>
                    </a:p>
                    <a:p>
                      <a:pPr algn="l">
                        <a:lnSpc>
                          <a:spcPct val="107000"/>
                        </a:lnSpc>
                        <a:spcAft>
                          <a:spcPts val="0"/>
                        </a:spcAft>
                      </a:pPr>
                      <a:endParaRPr lang="en-GB" sz="1600" dirty="0">
                        <a:solidFill>
                          <a:srgbClr val="660066"/>
                        </a:solidFill>
                        <a:effectLst/>
                      </a:endParaRPr>
                    </a:p>
                    <a:p>
                      <a:pPr algn="l">
                        <a:lnSpc>
                          <a:spcPct val="107000"/>
                        </a:lnSpc>
                        <a:spcAft>
                          <a:spcPts val="0"/>
                        </a:spcAft>
                      </a:pPr>
                      <a:endParaRPr lang="en-GB" sz="1600" dirty="0">
                        <a:solidFill>
                          <a:srgbClr val="660066"/>
                        </a:solidFill>
                        <a:effectLst/>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100" dirty="0">
                        <a:solidFill>
                          <a:srgbClr val="660066"/>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100" dirty="0">
                        <a:solidFill>
                          <a:srgbClr val="660066"/>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solidFill>
                            <a:srgbClr val="660066"/>
                          </a:solidFill>
                          <a:effectLst/>
                          <a:latin typeface="+mn-lt"/>
                          <a:ea typeface="Times New Roman" panose="02020603050405020304" pitchFamily="18" charset="0"/>
                          <a:cs typeface="Times New Roman" panose="02020603050405020304" pitchFamily="18" charset="0"/>
                        </a:rPr>
                        <a:t>Writing Outcome: Diary Entry</a:t>
                      </a:r>
                    </a:p>
                    <a:p>
                      <a:pPr algn="l">
                        <a:lnSpc>
                          <a:spcPct val="107000"/>
                        </a:lnSpc>
                        <a:spcAft>
                          <a:spcPts val="0"/>
                        </a:spcAft>
                      </a:pPr>
                      <a:endParaRPr lang="en-GB" sz="1100" dirty="0">
                        <a:solidFill>
                          <a:srgbClr val="660066"/>
                        </a:solidFill>
                        <a:effectLst/>
                      </a:endParaRPr>
                    </a:p>
                  </a:txBody>
                  <a:tcPr marL="51914" marR="51914" marT="0" marB="0">
                    <a:lnR w="12700" cap="flat" cmpd="sng" algn="ctr">
                      <a:solidFill>
                        <a:schemeClr val="tx1"/>
                      </a:solidFill>
                      <a:prstDash val="solid"/>
                      <a:round/>
                      <a:headEnd type="none" w="med" len="med"/>
                      <a:tailEnd type="none" w="med" len="med"/>
                    </a:lnR>
                    <a:solidFill>
                      <a:schemeClr val="bg2">
                        <a:lumMod val="90000"/>
                      </a:schemeClr>
                    </a:solidFill>
                  </a:tcPr>
                </a:tc>
                <a:tc hMerge="1">
                  <a:txBody>
                    <a:bodyPr/>
                    <a:lstStyle/>
                    <a:p>
                      <a:pPr algn="l">
                        <a:lnSpc>
                          <a:spcPct val="107000"/>
                        </a:lnSpc>
                        <a:spcAft>
                          <a:spcPts val="0"/>
                        </a:spcAft>
                      </a:pPr>
                      <a:endParaRPr lang="en-GB" sz="1100" dirty="0">
                        <a:solidFill>
                          <a:srgbClr val="66006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914" marR="51914" marT="0" marB="0">
                    <a:solidFill>
                      <a:schemeClr val="bg2">
                        <a:lumMod val="90000"/>
                      </a:schemeClr>
                    </a:solidFill>
                  </a:tcPr>
                </a:tc>
                <a:tc hMerge="1">
                  <a:txBody>
                    <a:bodyPr/>
                    <a:lstStyle/>
                    <a:p>
                      <a:pPr algn="l">
                        <a:lnSpc>
                          <a:spcPct val="107000"/>
                        </a:lnSpc>
                        <a:spcAft>
                          <a:spcPts val="0"/>
                        </a:spcAft>
                      </a:pPr>
                      <a:endParaRPr lang="en-GB" sz="1100" dirty="0">
                        <a:solidFill>
                          <a:srgbClr val="66006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914" marR="51914" marT="0" marB="0">
                    <a:solidFill>
                      <a:schemeClr val="bg2">
                        <a:lumMod val="90000"/>
                      </a:schemeClr>
                    </a:solidFill>
                  </a:tcPr>
                </a:tc>
                <a:tc gridSpan="3">
                  <a:txBody>
                    <a:bodyPr/>
                    <a:lstStyle/>
                    <a:p>
                      <a:pPr algn="l">
                        <a:lnSpc>
                          <a:spcPct val="107000"/>
                        </a:lnSpc>
                        <a:spcAft>
                          <a:spcPts val="0"/>
                        </a:spcAft>
                      </a:pPr>
                      <a:r>
                        <a:rPr lang="en-GB" sz="1600" dirty="0">
                          <a:solidFill>
                            <a:srgbClr val="660066"/>
                          </a:solidFill>
                          <a:effectLst/>
                          <a:latin typeface="+mn-lt"/>
                          <a:ea typeface="Times New Roman" panose="02020603050405020304" pitchFamily="18" charset="0"/>
                          <a:cs typeface="Times New Roman" panose="02020603050405020304" pitchFamily="18" charset="0"/>
                        </a:rPr>
                        <a:t>Text: </a:t>
                      </a:r>
                    </a:p>
                    <a:p>
                      <a:pPr algn="l">
                        <a:lnSpc>
                          <a:spcPct val="107000"/>
                        </a:lnSpc>
                        <a:spcAft>
                          <a:spcPts val="0"/>
                        </a:spcAft>
                      </a:pPr>
                      <a:endParaRPr lang="en-GB" sz="1600" dirty="0">
                        <a:solidFill>
                          <a:srgbClr val="660066"/>
                        </a:solidFill>
                        <a:effectLst/>
                        <a:latin typeface="+mn-lt"/>
                        <a:ea typeface="Times New Roman" panose="02020603050405020304" pitchFamily="18" charset="0"/>
                        <a:cs typeface="Times New Roman" panose="02020603050405020304" pitchFamily="18" charset="0"/>
                      </a:endParaRPr>
                    </a:p>
                    <a:p>
                      <a:pPr algn="l">
                        <a:lnSpc>
                          <a:spcPct val="107000"/>
                        </a:lnSpc>
                        <a:spcAft>
                          <a:spcPts val="0"/>
                        </a:spcAft>
                      </a:pPr>
                      <a:endParaRPr lang="en-GB" sz="1600" dirty="0">
                        <a:solidFill>
                          <a:srgbClr val="660066"/>
                        </a:solidFill>
                        <a:effectLst/>
                        <a:latin typeface="+mn-lt"/>
                        <a:ea typeface="Times New Roman" panose="02020603050405020304" pitchFamily="18" charset="0"/>
                        <a:cs typeface="Times New Roman" panose="02020603050405020304" pitchFamily="18" charset="0"/>
                      </a:endParaRPr>
                    </a:p>
                    <a:p>
                      <a:pPr algn="l">
                        <a:lnSpc>
                          <a:spcPct val="107000"/>
                        </a:lnSpc>
                        <a:spcAft>
                          <a:spcPts val="0"/>
                        </a:spcAft>
                      </a:pPr>
                      <a:endParaRPr lang="en-GB" sz="1600" dirty="0">
                        <a:solidFill>
                          <a:srgbClr val="660066"/>
                        </a:solidFill>
                        <a:effectLst/>
                        <a:latin typeface="+mn-lt"/>
                        <a:ea typeface="Times New Roman" panose="02020603050405020304" pitchFamily="18" charset="0"/>
                        <a:cs typeface="Times New Roman" panose="02020603050405020304" pitchFamily="18" charset="0"/>
                      </a:endParaRPr>
                    </a:p>
                    <a:p>
                      <a:pPr algn="l">
                        <a:lnSpc>
                          <a:spcPct val="107000"/>
                        </a:lnSpc>
                        <a:spcAft>
                          <a:spcPts val="0"/>
                        </a:spcAft>
                      </a:pPr>
                      <a:endParaRPr lang="en-GB" sz="1600" dirty="0">
                        <a:solidFill>
                          <a:srgbClr val="660066"/>
                        </a:solidFill>
                        <a:effectLst/>
                        <a:latin typeface="+mn-lt"/>
                        <a:ea typeface="Times New Roman" panose="02020603050405020304" pitchFamily="18" charset="0"/>
                        <a:cs typeface="Times New Roman" panose="02020603050405020304" pitchFamily="18" charset="0"/>
                      </a:endParaRPr>
                    </a:p>
                    <a:p>
                      <a:pPr algn="l">
                        <a:lnSpc>
                          <a:spcPct val="107000"/>
                        </a:lnSpc>
                        <a:spcAft>
                          <a:spcPts val="0"/>
                        </a:spcAft>
                      </a:pPr>
                      <a:endParaRPr lang="en-GB" sz="1600" dirty="0">
                        <a:solidFill>
                          <a:srgbClr val="660066"/>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600" dirty="0">
                          <a:solidFill>
                            <a:srgbClr val="660066"/>
                          </a:solidFill>
                          <a:effectLst/>
                        </a:rPr>
                        <a:t>Writing Outcome: Persuasive Letter</a:t>
                      </a:r>
                      <a:endParaRPr lang="en-GB" sz="1100" dirty="0">
                        <a:solidFill>
                          <a:srgbClr val="660066"/>
                        </a:solidFill>
                        <a:effectLst/>
                      </a:endParaRPr>
                    </a:p>
                    <a:p>
                      <a:pPr algn="l">
                        <a:lnSpc>
                          <a:spcPct val="107000"/>
                        </a:lnSpc>
                        <a:spcAft>
                          <a:spcPts val="0"/>
                        </a:spcAft>
                      </a:pPr>
                      <a:endParaRPr lang="en-GB" sz="1600" dirty="0">
                        <a:solidFill>
                          <a:srgbClr val="660066"/>
                        </a:solidFill>
                        <a:effectLst/>
                        <a:latin typeface="+mn-lt"/>
                        <a:ea typeface="Times New Roman" panose="02020603050405020304" pitchFamily="18" charset="0"/>
                        <a:cs typeface="Times New Roman" panose="02020603050405020304" pitchFamily="18" charset="0"/>
                      </a:endParaRPr>
                    </a:p>
                  </a:txBody>
                  <a:tcPr marL="51914" marR="51914" marT="0" marB="0">
                    <a:lnL w="12700" cap="flat" cmpd="sng" algn="ctr">
                      <a:solidFill>
                        <a:schemeClr val="tx1"/>
                      </a:solidFill>
                      <a:prstDash val="solid"/>
                      <a:round/>
                      <a:headEnd type="none" w="med" len="med"/>
                      <a:tailEnd type="none" w="med" len="med"/>
                    </a:lnL>
                    <a:solidFill>
                      <a:schemeClr val="bg2">
                        <a:lumMod val="90000"/>
                      </a:schemeClr>
                    </a:solidFill>
                  </a:tcPr>
                </a:tc>
                <a:tc hMerge="1">
                  <a:txBody>
                    <a:bodyPr/>
                    <a:lstStyle/>
                    <a:p>
                      <a:pPr algn="l">
                        <a:lnSpc>
                          <a:spcPct val="107000"/>
                        </a:lnSpc>
                        <a:spcAft>
                          <a:spcPts val="0"/>
                        </a:spcAft>
                      </a:pPr>
                      <a:endParaRPr lang="en-GB" sz="1100" dirty="0">
                        <a:solidFill>
                          <a:srgbClr val="66006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914" marR="51914" marT="0" marB="0">
                    <a:solidFill>
                      <a:schemeClr val="bg2">
                        <a:lumMod val="90000"/>
                      </a:schemeClr>
                    </a:solidFill>
                  </a:tcPr>
                </a:tc>
                <a:tc h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660066"/>
                        </a:solidFill>
                        <a:effectLst/>
                        <a:uLnTx/>
                        <a:uFillTx/>
                        <a:latin typeface="+mn-lt"/>
                        <a:ea typeface="+mn-ea"/>
                        <a:cs typeface="+mn-cs"/>
                      </a:endParaRPr>
                    </a:p>
                  </a:txBody>
                  <a:tcPr marL="51914" marR="51914" marT="0" marB="0">
                    <a:solidFill>
                      <a:schemeClr val="bg2">
                        <a:lumMod val="90000"/>
                      </a:schemeClr>
                    </a:solidFill>
                  </a:tcPr>
                </a:tc>
                <a:extLst>
                  <a:ext uri="{0D108BD9-81ED-4DB2-BD59-A6C34878D82A}">
                    <a16:rowId xmlns:a16="http://schemas.microsoft.com/office/drawing/2014/main" val="1280038774"/>
                  </a:ext>
                </a:extLst>
              </a:tr>
              <a:tr h="2889588">
                <a:tc>
                  <a:txBody>
                    <a:bodyPr/>
                    <a:lstStyle/>
                    <a:p>
                      <a:pPr algn="ctr">
                        <a:lnSpc>
                          <a:spcPct val="107000"/>
                        </a:lnSpc>
                        <a:spcAft>
                          <a:spcPts val="0"/>
                        </a:spcAft>
                      </a:pPr>
                      <a:r>
                        <a:rPr lang="en-GB" sz="1200" dirty="0">
                          <a:solidFill>
                            <a:schemeClr val="tx1">
                              <a:lumMod val="95000"/>
                              <a:lumOff val="5000"/>
                            </a:schemeClr>
                          </a:solidFill>
                          <a:effectLst/>
                        </a:rPr>
                        <a:t>MATHS</a:t>
                      </a:r>
                      <a:endParaRPr lang="en-GB" sz="1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914" marR="51914" marT="0" marB="0">
                    <a:solidFill>
                      <a:schemeClr val="bg2">
                        <a:lumMod val="90000"/>
                      </a:schemeClr>
                    </a:solidFill>
                  </a:tcPr>
                </a:tc>
                <a:tc>
                  <a:txBody>
                    <a:bodyPr/>
                    <a:lstStyle/>
                    <a:p>
                      <a:pPr algn="l">
                        <a:lnSpc>
                          <a:spcPct val="107000"/>
                        </a:lnSpc>
                        <a:spcAft>
                          <a:spcPts val="0"/>
                        </a:spcAft>
                      </a:pPr>
                      <a:r>
                        <a:rPr lang="en-GB" sz="1400" dirty="0">
                          <a:solidFill>
                            <a:schemeClr val="tx1"/>
                          </a:solidFill>
                          <a:effectLst/>
                        </a:rPr>
                        <a:t>Counting in steps of 50 and 100</a:t>
                      </a:r>
                    </a:p>
                    <a:p>
                      <a:pPr algn="l">
                        <a:lnSpc>
                          <a:spcPct val="107000"/>
                        </a:lnSpc>
                        <a:spcAft>
                          <a:spcPts val="0"/>
                        </a:spcAft>
                      </a:pPr>
                      <a:r>
                        <a:rPr lang="en-GB" sz="1400" dirty="0">
                          <a:solidFill>
                            <a:schemeClr val="tx1"/>
                          </a:solidFill>
                          <a:effectLst/>
                        </a:rPr>
                        <a:t> </a:t>
                      </a:r>
                    </a:p>
                    <a:p>
                      <a:pPr algn="l">
                        <a:lnSpc>
                          <a:spcPct val="107000"/>
                        </a:lnSpc>
                        <a:spcAft>
                          <a:spcPts val="0"/>
                        </a:spcAft>
                      </a:pPr>
                      <a:r>
                        <a:rPr lang="en-GB" sz="1400" dirty="0">
                          <a:solidFill>
                            <a:schemeClr val="tx1"/>
                          </a:solidFill>
                          <a:effectLst/>
                        </a:rPr>
                        <a:t>Counting in steps of 3, 4 and 8 </a:t>
                      </a:r>
                    </a:p>
                    <a:p>
                      <a:pPr algn="l">
                        <a:lnSpc>
                          <a:spcPct val="107000"/>
                        </a:lnSpc>
                        <a:spcAft>
                          <a:spcPts val="0"/>
                        </a:spcAft>
                      </a:pPr>
                      <a:r>
                        <a:rPr lang="en-GB" sz="1400" dirty="0">
                          <a:solidFill>
                            <a:schemeClr val="tx1"/>
                          </a:solidFill>
                          <a:effectLst/>
                        </a:rPr>
                        <a:t> </a:t>
                      </a:r>
                    </a:p>
                    <a:p>
                      <a:pPr algn="l">
                        <a:lnSpc>
                          <a:spcPct val="107000"/>
                        </a:lnSpc>
                        <a:spcAft>
                          <a:spcPts val="0"/>
                        </a:spcAft>
                      </a:pPr>
                      <a:r>
                        <a:rPr lang="en-GB" sz="1400" dirty="0">
                          <a:solidFill>
                            <a:schemeClr val="tx1"/>
                          </a:solidFill>
                          <a:effectLst/>
                        </a:rPr>
                        <a:t>10 more and less than given numbers  </a:t>
                      </a:r>
                    </a:p>
                    <a:p>
                      <a:pPr algn="l">
                        <a:lnSpc>
                          <a:spcPct val="107000"/>
                        </a:lnSpc>
                        <a:spcAft>
                          <a:spcPts val="0"/>
                        </a:spcAft>
                      </a:pPr>
                      <a:r>
                        <a:rPr lang="en-GB" sz="1400" dirty="0">
                          <a:solidFill>
                            <a:schemeClr val="tx1"/>
                          </a:solidFill>
                          <a:effectLst/>
                        </a:rPr>
                        <a:t> </a:t>
                      </a:r>
                    </a:p>
                    <a:p>
                      <a:pPr algn="l">
                        <a:lnSpc>
                          <a:spcPct val="107000"/>
                        </a:lnSpc>
                        <a:spcAft>
                          <a:spcPts val="0"/>
                        </a:spcAft>
                      </a:pPr>
                      <a:r>
                        <a:rPr lang="en-GB" sz="1400" dirty="0">
                          <a:solidFill>
                            <a:schemeClr val="tx1"/>
                          </a:solidFill>
                          <a:effectLst/>
                        </a:rPr>
                        <a:t>100 more and less than given numbers </a:t>
                      </a:r>
                      <a:endParaRPr lang="en-GB"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914" marR="51914" marT="0" marB="0">
                    <a:solidFill>
                      <a:schemeClr val="bg2">
                        <a:lumMod val="90000"/>
                      </a:schemeClr>
                    </a:solidFill>
                  </a:tcPr>
                </a:tc>
                <a:tc>
                  <a:txBody>
                    <a:bodyPr/>
                    <a:lstStyle/>
                    <a:p>
                      <a:pPr algn="l">
                        <a:lnSpc>
                          <a:spcPct val="107000"/>
                        </a:lnSpc>
                        <a:spcAft>
                          <a:spcPts val="0"/>
                        </a:spcAft>
                      </a:pPr>
                      <a:r>
                        <a:rPr lang="en-GB" sz="1400" dirty="0">
                          <a:solidFill>
                            <a:schemeClr val="tx1"/>
                          </a:solidFill>
                          <a:effectLst/>
                        </a:rPr>
                        <a:t>Place value of digits (hundreds, tens and ones) </a:t>
                      </a:r>
                    </a:p>
                    <a:p>
                      <a:pPr algn="l">
                        <a:lnSpc>
                          <a:spcPct val="107000"/>
                        </a:lnSpc>
                        <a:spcAft>
                          <a:spcPts val="0"/>
                        </a:spcAft>
                      </a:pPr>
                      <a:r>
                        <a:rPr lang="en-GB" sz="1400" dirty="0">
                          <a:solidFill>
                            <a:schemeClr val="tx1"/>
                          </a:solidFill>
                          <a:effectLst/>
                        </a:rPr>
                        <a:t> </a:t>
                      </a:r>
                    </a:p>
                    <a:p>
                      <a:pPr algn="l">
                        <a:lnSpc>
                          <a:spcPct val="107000"/>
                        </a:lnSpc>
                        <a:spcAft>
                          <a:spcPts val="0"/>
                        </a:spcAft>
                      </a:pPr>
                      <a:r>
                        <a:rPr lang="en-GB" sz="1400" dirty="0">
                          <a:solidFill>
                            <a:schemeClr val="tx1"/>
                          </a:solidFill>
                          <a:effectLst/>
                        </a:rPr>
                        <a:t>10 more and less than given numbers  </a:t>
                      </a:r>
                    </a:p>
                    <a:p>
                      <a:pPr algn="l">
                        <a:lnSpc>
                          <a:spcPct val="107000"/>
                        </a:lnSpc>
                        <a:spcAft>
                          <a:spcPts val="0"/>
                        </a:spcAft>
                      </a:pPr>
                      <a:r>
                        <a:rPr lang="en-GB" sz="1400" dirty="0">
                          <a:solidFill>
                            <a:schemeClr val="tx1"/>
                          </a:solidFill>
                          <a:effectLst/>
                        </a:rPr>
                        <a:t> </a:t>
                      </a:r>
                    </a:p>
                    <a:p>
                      <a:pPr algn="l">
                        <a:lnSpc>
                          <a:spcPct val="107000"/>
                        </a:lnSpc>
                        <a:spcAft>
                          <a:spcPts val="0"/>
                        </a:spcAft>
                      </a:pPr>
                      <a:r>
                        <a:rPr lang="en-GB" sz="1400" dirty="0">
                          <a:solidFill>
                            <a:schemeClr val="tx1"/>
                          </a:solidFill>
                          <a:effectLst/>
                        </a:rPr>
                        <a:t>100 more and less than given numbers</a:t>
                      </a:r>
                      <a:endParaRPr lang="en-GB"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914" marR="51914" marT="0" marB="0">
                    <a:solidFill>
                      <a:schemeClr val="bg2">
                        <a:lumMod val="90000"/>
                      </a:schemeClr>
                    </a:solidFill>
                  </a:tcPr>
                </a:tc>
                <a:tc gridSpan="2">
                  <a:txBody>
                    <a:bodyPr/>
                    <a:lstStyle/>
                    <a:p>
                      <a:pPr algn="l">
                        <a:lnSpc>
                          <a:spcPct val="107000"/>
                        </a:lnSpc>
                        <a:spcAft>
                          <a:spcPts val="0"/>
                        </a:spcAft>
                      </a:pPr>
                      <a:r>
                        <a:rPr lang="en-GB" sz="1400">
                          <a:solidFill>
                            <a:schemeClr val="tx1"/>
                          </a:solidFill>
                          <a:effectLst/>
                        </a:rPr>
                        <a:t>Read and write numbers up to 1000 in numerals and in words</a:t>
                      </a:r>
                    </a:p>
                    <a:p>
                      <a:pPr algn="l">
                        <a:lnSpc>
                          <a:spcPct val="107000"/>
                        </a:lnSpc>
                        <a:spcAft>
                          <a:spcPts val="0"/>
                        </a:spcAft>
                      </a:pPr>
                      <a:r>
                        <a:rPr lang="en-GB" sz="1400">
                          <a:solidFill>
                            <a:schemeClr val="tx1"/>
                          </a:solidFill>
                          <a:effectLst/>
                        </a:rPr>
                        <a:t> </a:t>
                      </a:r>
                    </a:p>
                    <a:p>
                      <a:pPr algn="l">
                        <a:lnSpc>
                          <a:spcPct val="107000"/>
                        </a:lnSpc>
                        <a:spcAft>
                          <a:spcPts val="0"/>
                        </a:spcAft>
                      </a:pPr>
                      <a:r>
                        <a:rPr lang="en-GB" sz="1400">
                          <a:solidFill>
                            <a:schemeClr val="tx1"/>
                          </a:solidFill>
                          <a:effectLst/>
                        </a:rPr>
                        <a:t>Compare and order numbers up to 1000 </a:t>
                      </a:r>
                    </a:p>
                    <a:p>
                      <a:pPr algn="l">
                        <a:lnSpc>
                          <a:spcPct val="107000"/>
                        </a:lnSpc>
                        <a:spcAft>
                          <a:spcPts val="800"/>
                        </a:spcAft>
                      </a:pPr>
                      <a:r>
                        <a:rPr lang="en-GB" sz="1400">
                          <a:solidFill>
                            <a:schemeClr val="tx1"/>
                          </a:solidFill>
                          <a:effectLst/>
                        </a:rPr>
                        <a:t> </a:t>
                      </a:r>
                      <a:endParaRPr lang="en-GB"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914" marR="51914" marT="0" marB="0">
                    <a:solidFill>
                      <a:schemeClr val="bg2">
                        <a:lumMod val="90000"/>
                      </a:schemeClr>
                    </a:solidFill>
                  </a:tcPr>
                </a:tc>
                <a:tc hMerge="1">
                  <a:txBody>
                    <a:bodyPr/>
                    <a:lstStyle/>
                    <a:p>
                      <a:endParaRPr lang="en-GB"/>
                    </a:p>
                  </a:txBody>
                  <a:tcPr/>
                </a:tc>
                <a:tc>
                  <a:txBody>
                    <a:bodyPr/>
                    <a:lstStyle/>
                    <a:p>
                      <a:pPr algn="l">
                        <a:lnSpc>
                          <a:spcPct val="107000"/>
                        </a:lnSpc>
                        <a:spcAft>
                          <a:spcPts val="800"/>
                        </a:spcAft>
                      </a:pPr>
                      <a:r>
                        <a:rPr lang="en-GB" sz="1400" dirty="0">
                          <a:solidFill>
                            <a:schemeClr val="tx1"/>
                          </a:solidFill>
                          <a:effectLst/>
                        </a:rPr>
                        <a:t>Add and subtract numbers mentally, including</a:t>
                      </a:r>
                    </a:p>
                    <a:p>
                      <a:pPr algn="l">
                        <a:lnSpc>
                          <a:spcPct val="107000"/>
                        </a:lnSpc>
                        <a:spcAft>
                          <a:spcPts val="800"/>
                        </a:spcAft>
                      </a:pPr>
                      <a:r>
                        <a:rPr lang="en-GB" sz="1400" dirty="0">
                          <a:solidFill>
                            <a:schemeClr val="tx1"/>
                          </a:solidFill>
                          <a:effectLst/>
                        </a:rPr>
                        <a:t>•a three-digit number and ones</a:t>
                      </a:r>
                    </a:p>
                    <a:p>
                      <a:pPr algn="l">
                        <a:lnSpc>
                          <a:spcPct val="107000"/>
                        </a:lnSpc>
                        <a:spcAft>
                          <a:spcPts val="800"/>
                        </a:spcAft>
                      </a:pPr>
                      <a:r>
                        <a:rPr lang="en-GB" sz="1400" dirty="0">
                          <a:solidFill>
                            <a:schemeClr val="tx1"/>
                          </a:solidFill>
                          <a:effectLst/>
                        </a:rPr>
                        <a:t>•a three-digit number and tens</a:t>
                      </a:r>
                    </a:p>
                    <a:p>
                      <a:pPr algn="l">
                        <a:lnSpc>
                          <a:spcPct val="107000"/>
                        </a:lnSpc>
                        <a:spcAft>
                          <a:spcPts val="800"/>
                        </a:spcAft>
                      </a:pPr>
                      <a:r>
                        <a:rPr lang="en-GB" sz="1400" dirty="0">
                          <a:solidFill>
                            <a:schemeClr val="tx1"/>
                          </a:solidFill>
                          <a:effectLst/>
                        </a:rPr>
                        <a:t>•a three-digit number and hundreds</a:t>
                      </a:r>
                      <a:endParaRPr lang="en-GB"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914" marR="51914" marT="0" marB="0">
                    <a:solidFill>
                      <a:schemeClr val="bg2">
                        <a:lumMod val="90000"/>
                      </a:schemeClr>
                    </a:solidFill>
                  </a:tcPr>
                </a:tc>
                <a:tc>
                  <a:txBody>
                    <a:bodyPr/>
                    <a:lstStyle/>
                    <a:p>
                      <a:pPr algn="l">
                        <a:lnSpc>
                          <a:spcPct val="107000"/>
                        </a:lnSpc>
                        <a:spcAft>
                          <a:spcPts val="800"/>
                        </a:spcAft>
                      </a:pPr>
                      <a:r>
                        <a:rPr lang="en-GB" sz="1400" dirty="0">
                          <a:solidFill>
                            <a:schemeClr val="tx1"/>
                          </a:solidFill>
                          <a:effectLst/>
                        </a:rPr>
                        <a:t>Add and subtract numbers mentally, including</a:t>
                      </a:r>
                    </a:p>
                    <a:p>
                      <a:pPr algn="l">
                        <a:lnSpc>
                          <a:spcPct val="107000"/>
                        </a:lnSpc>
                        <a:spcAft>
                          <a:spcPts val="800"/>
                        </a:spcAft>
                      </a:pPr>
                      <a:r>
                        <a:rPr lang="en-GB" sz="1400" dirty="0">
                          <a:solidFill>
                            <a:schemeClr val="tx1"/>
                          </a:solidFill>
                          <a:effectLst/>
                        </a:rPr>
                        <a:t>•a three-digit number and ones</a:t>
                      </a:r>
                    </a:p>
                    <a:p>
                      <a:pPr algn="l">
                        <a:lnSpc>
                          <a:spcPct val="107000"/>
                        </a:lnSpc>
                        <a:spcAft>
                          <a:spcPts val="800"/>
                        </a:spcAft>
                      </a:pPr>
                      <a:r>
                        <a:rPr lang="en-GB" sz="1400" dirty="0">
                          <a:solidFill>
                            <a:schemeClr val="tx1"/>
                          </a:solidFill>
                          <a:effectLst/>
                        </a:rPr>
                        <a:t>•a three-digit number and tens</a:t>
                      </a:r>
                    </a:p>
                    <a:p>
                      <a:pPr algn="l">
                        <a:lnSpc>
                          <a:spcPct val="107000"/>
                        </a:lnSpc>
                        <a:spcAft>
                          <a:spcPts val="800"/>
                        </a:spcAft>
                      </a:pPr>
                      <a:r>
                        <a:rPr lang="en-GB" sz="1400" dirty="0">
                          <a:solidFill>
                            <a:schemeClr val="tx1"/>
                          </a:solidFill>
                          <a:effectLst/>
                        </a:rPr>
                        <a:t>•a three-digit number and hundreds</a:t>
                      </a:r>
                      <a:endParaRPr lang="en-GB"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914" marR="51914" marT="0" marB="0">
                    <a:solidFill>
                      <a:schemeClr val="bg2">
                        <a:lumMod val="90000"/>
                      </a:schemeClr>
                    </a:solidFill>
                  </a:tcPr>
                </a:tc>
                <a:extLst>
                  <a:ext uri="{0D108BD9-81ED-4DB2-BD59-A6C34878D82A}">
                    <a16:rowId xmlns:a16="http://schemas.microsoft.com/office/drawing/2014/main" val="4082898322"/>
                  </a:ext>
                </a:extLst>
              </a:tr>
            </a:tbl>
          </a:graphicData>
        </a:graphic>
      </p:graphicFrame>
      <p:pic>
        <p:nvPicPr>
          <p:cNvPr id="3" name="Picture 2">
            <a:extLst>
              <a:ext uri="{FF2B5EF4-FFF2-40B4-BE49-F238E27FC236}">
                <a16:creationId xmlns:a16="http://schemas.microsoft.com/office/drawing/2014/main" id="{5649D652-087B-474C-95AB-8FB594F25484}"/>
              </a:ext>
            </a:extLst>
          </p:cNvPr>
          <p:cNvPicPr>
            <a:picLocks noChangeAspect="1"/>
          </p:cNvPicPr>
          <p:nvPr/>
        </p:nvPicPr>
        <p:blipFill>
          <a:blip r:embed="rId4"/>
          <a:stretch>
            <a:fillRect/>
          </a:stretch>
        </p:blipFill>
        <p:spPr>
          <a:xfrm>
            <a:off x="2155825" y="1816670"/>
            <a:ext cx="1087560" cy="1494927"/>
          </a:xfrm>
          <a:prstGeom prst="rect">
            <a:avLst/>
          </a:prstGeom>
        </p:spPr>
      </p:pic>
      <p:pic>
        <p:nvPicPr>
          <p:cNvPr id="10" name="Picture 9" descr="https://clpe.org.uk/sites/default/files/styles/clpe_bookpack_publications_thumbnail/public/Charlotte%27s%20Web_1.jpg?itok=DOofae8f">
            <a:extLst>
              <a:ext uri="{FF2B5EF4-FFF2-40B4-BE49-F238E27FC236}">
                <a16:creationId xmlns:a16="http://schemas.microsoft.com/office/drawing/2014/main" id="{188D8EF0-6E88-412C-877A-808A6014DD9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337154" y="1816671"/>
            <a:ext cx="1302041" cy="1494926"/>
          </a:xfrm>
          <a:prstGeom prst="rect">
            <a:avLst/>
          </a:prstGeom>
          <a:noFill/>
          <a:ln>
            <a:noFill/>
          </a:ln>
        </p:spPr>
      </p:pic>
    </p:spTree>
    <p:extLst>
      <p:ext uri="{BB962C8B-B14F-4D97-AF65-F5344CB8AC3E}">
        <p14:creationId xmlns:p14="http://schemas.microsoft.com/office/powerpoint/2010/main" val="1506134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2511" y="255474"/>
            <a:ext cx="3134705" cy="523220"/>
          </a:xfrm>
          <a:prstGeom prst="rect">
            <a:avLst/>
          </a:prstGeom>
          <a:noFill/>
        </p:spPr>
        <p:txBody>
          <a:bodyPr wrap="none" rtlCol="0">
            <a:spAutoFit/>
          </a:bodyPr>
          <a:lstStyle/>
          <a:p>
            <a:pPr algn="ctr"/>
            <a:r>
              <a:rPr lang="en-GB" sz="2800" b="1" dirty="0"/>
              <a:t>Topics for the Year </a:t>
            </a:r>
          </a:p>
        </p:txBody>
      </p:sp>
      <p:sp>
        <p:nvSpPr>
          <p:cNvPr id="6" name="TextBox 5">
            <a:extLst>
              <a:ext uri="{FF2B5EF4-FFF2-40B4-BE49-F238E27FC236}">
                <a16:creationId xmlns:a16="http://schemas.microsoft.com/office/drawing/2014/main" id="{3FEFEC07-AFB3-4236-A5B6-9191BA0DD6C1}"/>
              </a:ext>
            </a:extLst>
          </p:cNvPr>
          <p:cNvSpPr txBox="1"/>
          <p:nvPr/>
        </p:nvSpPr>
        <p:spPr>
          <a:xfrm>
            <a:off x="479502" y="766052"/>
            <a:ext cx="1773044" cy="369332"/>
          </a:xfrm>
          <a:prstGeom prst="rect">
            <a:avLst/>
          </a:prstGeom>
          <a:noFill/>
        </p:spPr>
        <p:txBody>
          <a:bodyPr wrap="square" rtlCol="0">
            <a:spAutoFit/>
          </a:bodyPr>
          <a:lstStyle/>
          <a:p>
            <a:r>
              <a:rPr lang="en-GB" b="1" dirty="0"/>
              <a:t>English</a:t>
            </a:r>
          </a:p>
        </p:txBody>
      </p:sp>
      <p:pic>
        <p:nvPicPr>
          <p:cNvPr id="5" name="Picture 4">
            <a:extLst>
              <a:ext uri="{FF2B5EF4-FFF2-40B4-BE49-F238E27FC236}">
                <a16:creationId xmlns:a16="http://schemas.microsoft.com/office/drawing/2014/main" id="{1F0118D4-FAEA-410D-9321-1F5C04AFA9AA}"/>
              </a:ext>
            </a:extLst>
          </p:cNvPr>
          <p:cNvPicPr>
            <a:picLocks noChangeAspect="1"/>
          </p:cNvPicPr>
          <p:nvPr/>
        </p:nvPicPr>
        <p:blipFill>
          <a:blip r:embed="rId2"/>
          <a:stretch>
            <a:fillRect/>
          </a:stretch>
        </p:blipFill>
        <p:spPr>
          <a:xfrm>
            <a:off x="239751" y="1645962"/>
            <a:ext cx="8664498" cy="3263598"/>
          </a:xfrm>
          <a:prstGeom prst="rect">
            <a:avLst/>
          </a:prstGeom>
        </p:spPr>
      </p:pic>
    </p:spTree>
    <p:extLst>
      <p:ext uri="{BB962C8B-B14F-4D97-AF65-F5344CB8AC3E}">
        <p14:creationId xmlns:p14="http://schemas.microsoft.com/office/powerpoint/2010/main" val="2894951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E3D75B8-DC10-4DEB-8435-F81EEC0295DB}"/>
              </a:ext>
            </a:extLst>
          </p:cNvPr>
          <p:cNvGraphicFramePr>
            <a:graphicFrameLocks noGrp="1"/>
          </p:cNvGraphicFramePr>
          <p:nvPr>
            <p:extLst>
              <p:ext uri="{D42A27DB-BD31-4B8C-83A1-F6EECF244321}">
                <p14:modId xmlns:p14="http://schemas.microsoft.com/office/powerpoint/2010/main" val="1743205375"/>
              </p:ext>
            </p:extLst>
          </p:nvPr>
        </p:nvGraphicFramePr>
        <p:xfrm>
          <a:off x="329919" y="1625601"/>
          <a:ext cx="8484161" cy="2943847"/>
        </p:xfrm>
        <a:graphic>
          <a:graphicData uri="http://schemas.openxmlformats.org/drawingml/2006/table">
            <a:tbl>
              <a:tblPr firstRow="1" firstCol="1" bandRow="1"/>
              <a:tblGrid>
                <a:gridCol w="819077">
                  <a:extLst>
                    <a:ext uri="{9D8B030D-6E8A-4147-A177-3AD203B41FA5}">
                      <a16:colId xmlns:a16="http://schemas.microsoft.com/office/drawing/2014/main" val="727189416"/>
                    </a:ext>
                  </a:extLst>
                </a:gridCol>
                <a:gridCol w="1109309">
                  <a:extLst>
                    <a:ext uri="{9D8B030D-6E8A-4147-A177-3AD203B41FA5}">
                      <a16:colId xmlns:a16="http://schemas.microsoft.com/office/drawing/2014/main" val="2155114078"/>
                    </a:ext>
                  </a:extLst>
                </a:gridCol>
                <a:gridCol w="1311050">
                  <a:extLst>
                    <a:ext uri="{9D8B030D-6E8A-4147-A177-3AD203B41FA5}">
                      <a16:colId xmlns:a16="http://schemas.microsoft.com/office/drawing/2014/main" val="1636858011"/>
                    </a:ext>
                  </a:extLst>
                </a:gridCol>
                <a:gridCol w="1311050">
                  <a:extLst>
                    <a:ext uri="{9D8B030D-6E8A-4147-A177-3AD203B41FA5}">
                      <a16:colId xmlns:a16="http://schemas.microsoft.com/office/drawing/2014/main" val="3059009473"/>
                    </a:ext>
                  </a:extLst>
                </a:gridCol>
                <a:gridCol w="1311050">
                  <a:extLst>
                    <a:ext uri="{9D8B030D-6E8A-4147-A177-3AD203B41FA5}">
                      <a16:colId xmlns:a16="http://schemas.microsoft.com/office/drawing/2014/main" val="480407697"/>
                    </a:ext>
                  </a:extLst>
                </a:gridCol>
                <a:gridCol w="1381105">
                  <a:extLst>
                    <a:ext uri="{9D8B030D-6E8A-4147-A177-3AD203B41FA5}">
                      <a16:colId xmlns:a16="http://schemas.microsoft.com/office/drawing/2014/main" val="1947147117"/>
                    </a:ext>
                  </a:extLst>
                </a:gridCol>
                <a:gridCol w="1241520">
                  <a:extLst>
                    <a:ext uri="{9D8B030D-6E8A-4147-A177-3AD203B41FA5}">
                      <a16:colId xmlns:a16="http://schemas.microsoft.com/office/drawing/2014/main" val="4161673920"/>
                    </a:ext>
                  </a:extLst>
                </a:gridCol>
              </a:tblGrid>
              <a:tr h="1590698">
                <a:tc>
                  <a:txBody>
                    <a:bodyPr/>
                    <a:lstStyle/>
                    <a:p>
                      <a:pPr algn="ctr">
                        <a:lnSpc>
                          <a:spcPct val="107000"/>
                        </a:lnSpc>
                        <a:spcAft>
                          <a:spcPts val="0"/>
                        </a:spcAft>
                      </a:pPr>
                      <a:r>
                        <a:rPr lang="en-US" sz="1400" b="1" dirty="0" err="1">
                          <a:effectLst/>
                          <a:latin typeface="Century Gothic" panose="020B0502020202020204" pitchFamily="34" charset="0"/>
                          <a:ea typeface="MS Mincho" panose="02020609040205080304" pitchFamily="49" charset="-128"/>
                          <a:cs typeface="Calibri" panose="020F0502020204030204" pitchFamily="34" charset="0"/>
                        </a:rPr>
                        <a:t>Maths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668" marR="49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b="1" dirty="0">
                          <a:effectLst/>
                          <a:latin typeface="Century Gothic" panose="020B0502020202020204" pitchFamily="34" charset="0"/>
                          <a:ea typeface="MS Mincho" panose="02020609040205080304" pitchFamily="49" charset="-128"/>
                          <a:cs typeface="Times New Roman" panose="02020603050405020304" pitchFamily="18" charset="0"/>
                        </a:rPr>
                        <a:t>Number and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400" b="1" dirty="0">
                          <a:effectLst/>
                          <a:latin typeface="Century Gothic" panose="020B0502020202020204" pitchFamily="34" charset="0"/>
                          <a:ea typeface="MS Mincho" panose="02020609040205080304" pitchFamily="49" charset="-128"/>
                          <a:cs typeface="Times New Roman" panose="02020603050405020304" pitchFamily="18" charset="0"/>
                        </a:rPr>
                        <a:t>Place Value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400" b="1" u="none" strike="noStrike" dirty="0">
                          <a:solidFill>
                            <a:srgbClr val="FF0000"/>
                          </a:solidFill>
                          <a:effectLst/>
                          <a:latin typeface="Century Gothic" panose="020B0502020202020204" pitchFamily="34" charset="0"/>
                          <a:ea typeface="MS Mincho" panose="02020609040205080304" pitchFamily="49" charset="-128"/>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668" marR="49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1" dirty="0">
                          <a:effectLst/>
                          <a:latin typeface="Century Gothic" panose="020B0502020202020204" pitchFamily="34" charset="0"/>
                          <a:ea typeface="MS Mincho" panose="02020609040205080304" pitchFamily="49" charset="-128"/>
                          <a:cs typeface="Times New Roman" panose="02020603050405020304" pitchFamily="18" charset="0"/>
                        </a:rPr>
                        <a:t>Addition and Subtraction / Multiplication and Division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dirty="0">
                          <a:solidFill>
                            <a:srgbClr val="FF0000"/>
                          </a:solidFill>
                          <a:effectLst/>
                          <a:latin typeface="Century Gothic" panose="020B0502020202020204" pitchFamily="34" charset="0"/>
                          <a:ea typeface="MS Mincho" panose="02020609040205080304" pitchFamily="49" charset="-128"/>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668" marR="49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b="1" dirty="0">
                          <a:effectLst/>
                          <a:latin typeface="Century Gothic" panose="020B0502020202020204" pitchFamily="34" charset="0"/>
                          <a:ea typeface="MS Mincho" panose="02020609040205080304" pitchFamily="49" charset="-128"/>
                          <a:cs typeface="Times New Roman" panose="02020603050405020304" pitchFamily="18" charset="0"/>
                        </a:rPr>
                        <a:t>Measurement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400" b="1" u="none" strike="noStrike" dirty="0">
                          <a:solidFill>
                            <a:srgbClr val="FF0000"/>
                          </a:solidFill>
                          <a:effectLst/>
                          <a:latin typeface="Century Gothic" panose="020B0502020202020204" pitchFamily="34" charset="0"/>
                          <a:ea typeface="MS Mincho" panose="02020609040205080304" pitchFamily="49" charset="-128"/>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668" marR="49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b="1">
                          <a:effectLst/>
                          <a:latin typeface="Century Gothic" panose="020B0502020202020204" pitchFamily="34" charset="0"/>
                          <a:ea typeface="MS Mincho" panose="02020609040205080304" pitchFamily="49" charset="-128"/>
                          <a:cs typeface="Times New Roman" panose="02020603050405020304" pitchFamily="18" charset="0"/>
                        </a:rPr>
                        <a:t>Geometry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9668" marR="49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b="1" dirty="0">
                          <a:effectLst/>
                          <a:latin typeface="Century Gothic" panose="020B0502020202020204" pitchFamily="34" charset="0"/>
                          <a:ea typeface="MS Mincho" panose="02020609040205080304" pitchFamily="49" charset="-128"/>
                          <a:cs typeface="Times New Roman" panose="02020603050405020304" pitchFamily="18" charset="0"/>
                        </a:rPr>
                        <a:t>Statistics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668" marR="49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b="1">
                          <a:effectLst/>
                          <a:latin typeface="Century Gothic" panose="020B0502020202020204" pitchFamily="34" charset="0"/>
                          <a:ea typeface="MS Mincho" panose="02020609040205080304" pitchFamily="49" charset="-128"/>
                          <a:cs typeface="Times New Roman" panose="02020603050405020304" pitchFamily="18" charset="0"/>
                        </a:rPr>
                        <a:t>Review of Objectives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effectLst/>
                          <a:latin typeface="Century Gothic" panose="020B0502020202020204" pitchFamily="34" charset="0"/>
                          <a:ea typeface="MS Mincho" panose="02020609040205080304" pitchFamily="49" charset="-128"/>
                          <a:cs typeface="Times New Roman" panose="02020603050405020304" pitchFamily="18" charset="0"/>
                        </a:rPr>
                        <a:t>(Based on Teacher Judgements)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9668" marR="49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2999937"/>
                  </a:ext>
                </a:extLst>
              </a:tr>
              <a:tr h="1353149">
                <a:tc>
                  <a:txBody>
                    <a:bodyPr/>
                    <a:lstStyle/>
                    <a:p>
                      <a:pPr algn="ctr">
                        <a:lnSpc>
                          <a:spcPct val="107000"/>
                        </a:lnSpc>
                        <a:spcAft>
                          <a:spcPts val="0"/>
                        </a:spcAft>
                      </a:pPr>
                      <a:r>
                        <a:rPr lang="en-US" sz="1400" b="1" dirty="0">
                          <a:effectLst/>
                          <a:latin typeface="Century Gothic" panose="020B0502020202020204" pitchFamily="34" charset="0"/>
                          <a:ea typeface="MS Mincho" panose="02020609040205080304" pitchFamily="49" charset="-128"/>
                          <a:cs typeface="Calibri" panose="020F0502020204030204" pitchFamily="34" charset="0"/>
                        </a:rPr>
                        <a:t>Science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668" marR="49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1" dirty="0">
                          <a:effectLst/>
                          <a:latin typeface="Century Gothic" panose="020B0502020202020204" pitchFamily="34" charset="0"/>
                          <a:ea typeface="MS Mincho" panose="02020609040205080304" pitchFamily="49" charset="-128"/>
                          <a:cs typeface="Times New Roman" panose="02020603050405020304" pitchFamily="18" charset="0"/>
                        </a:rPr>
                        <a:t>Who am I?</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400" b="1" dirty="0">
                          <a:effectLst/>
                          <a:latin typeface="Century Gothic" panose="020B0502020202020204" pitchFamily="34" charset="0"/>
                          <a:ea typeface="MS Mincho" panose="02020609040205080304" pitchFamily="49" charset="-128"/>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668" marR="49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In a State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668" marR="49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Good Vibrations</a:t>
                      </a:r>
                    </a:p>
                    <a:p>
                      <a:pPr algn="ct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668" marR="49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Where does that food go?</a:t>
                      </a:r>
                    </a:p>
                    <a:p>
                      <a:pPr algn="ct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668" marR="49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b="1" dirty="0">
                          <a:solidFill>
                            <a:srgbClr val="000000"/>
                          </a:solidFill>
                          <a:effectLst/>
                          <a:latin typeface="Century Gothic" panose="020B0502020202020204" pitchFamily="34" charset="0"/>
                          <a:ea typeface="MS Mincho" panose="02020609040205080304" pitchFamily="49" charset="-128"/>
                          <a:cs typeface="Times New Roman" panose="02020603050405020304" pitchFamily="18" charset="0"/>
                        </a:rPr>
                        <a:t>Human Impact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668" marR="49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b="1" dirty="0">
                          <a:solidFill>
                            <a:srgbClr val="000000"/>
                          </a:solidFill>
                          <a:effectLst/>
                          <a:latin typeface="Century Gothic" panose="020B0502020202020204" pitchFamily="34" charset="0"/>
                          <a:ea typeface="MS Mincho" panose="02020609040205080304" pitchFamily="49" charset="-128"/>
                          <a:cs typeface="Times New Roman" panose="02020603050405020304" pitchFamily="18" charset="0"/>
                        </a:rPr>
                        <a:t>Switched 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668" marR="49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3422180"/>
                  </a:ext>
                </a:extLst>
              </a:tr>
            </a:tbl>
          </a:graphicData>
        </a:graphic>
      </p:graphicFrame>
    </p:spTree>
    <p:extLst>
      <p:ext uri="{BB962C8B-B14F-4D97-AF65-F5344CB8AC3E}">
        <p14:creationId xmlns:p14="http://schemas.microsoft.com/office/powerpoint/2010/main" val="2017897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DECC7A-819E-4F36-A7CD-F243F53142FD}"/>
              </a:ext>
            </a:extLst>
          </p:cNvPr>
          <p:cNvPicPr>
            <a:picLocks noChangeAspect="1"/>
          </p:cNvPicPr>
          <p:nvPr/>
        </p:nvPicPr>
        <p:blipFill>
          <a:blip r:embed="rId2"/>
          <a:stretch>
            <a:fillRect/>
          </a:stretch>
        </p:blipFill>
        <p:spPr>
          <a:xfrm>
            <a:off x="0" y="2689684"/>
            <a:ext cx="9144000" cy="1028466"/>
          </a:xfrm>
          <a:prstGeom prst="rect">
            <a:avLst/>
          </a:prstGeom>
        </p:spPr>
      </p:pic>
    </p:spTree>
    <p:extLst>
      <p:ext uri="{BB962C8B-B14F-4D97-AF65-F5344CB8AC3E}">
        <p14:creationId xmlns:p14="http://schemas.microsoft.com/office/powerpoint/2010/main" val="2101582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D6017D-636E-4664-80E2-57338897D7A1}"/>
              </a:ext>
            </a:extLst>
          </p:cNvPr>
          <p:cNvPicPr>
            <a:picLocks noChangeAspect="1"/>
          </p:cNvPicPr>
          <p:nvPr/>
        </p:nvPicPr>
        <p:blipFill>
          <a:blip r:embed="rId2"/>
          <a:stretch>
            <a:fillRect/>
          </a:stretch>
        </p:blipFill>
        <p:spPr>
          <a:xfrm>
            <a:off x="0" y="2354406"/>
            <a:ext cx="9144000" cy="1276991"/>
          </a:xfrm>
          <a:prstGeom prst="rect">
            <a:avLst/>
          </a:prstGeom>
        </p:spPr>
      </p:pic>
    </p:spTree>
    <p:extLst>
      <p:ext uri="{BB962C8B-B14F-4D97-AF65-F5344CB8AC3E}">
        <p14:creationId xmlns:p14="http://schemas.microsoft.com/office/powerpoint/2010/main" val="3751340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24683E-22CA-4BA8-9841-A7E229E3E5DC}"/>
              </a:ext>
            </a:extLst>
          </p:cNvPr>
          <p:cNvPicPr>
            <a:picLocks noChangeAspect="1"/>
          </p:cNvPicPr>
          <p:nvPr/>
        </p:nvPicPr>
        <p:blipFill>
          <a:blip r:embed="rId2"/>
          <a:stretch>
            <a:fillRect/>
          </a:stretch>
        </p:blipFill>
        <p:spPr>
          <a:xfrm>
            <a:off x="0" y="2769172"/>
            <a:ext cx="9144000" cy="1319656"/>
          </a:xfrm>
          <a:prstGeom prst="rect">
            <a:avLst/>
          </a:prstGeom>
        </p:spPr>
      </p:pic>
    </p:spTree>
    <p:extLst>
      <p:ext uri="{BB962C8B-B14F-4D97-AF65-F5344CB8AC3E}">
        <p14:creationId xmlns:p14="http://schemas.microsoft.com/office/powerpoint/2010/main" val="1268946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idx="1"/>
          </p:nvPr>
        </p:nvSpPr>
        <p:spPr>
          <a:xfrm>
            <a:off x="196446" y="1013288"/>
            <a:ext cx="5839310" cy="6508578"/>
          </a:xfrm>
        </p:spPr>
        <p:txBody>
          <a:bodyPr wrap="square" lIns="90000" tIns="46800" rIns="90000" bIns="46800">
            <a:spAutoFit/>
          </a:bodyPr>
          <a:lstStyle/>
          <a:p>
            <a:pPr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b="1" dirty="0">
              <a:solidFill>
                <a:schemeClr val="tx1"/>
              </a:solidFill>
              <a:latin typeface="Calibri" panose="020F0502020204030204" pitchFamily="34" charset="0"/>
              <a:cs typeface="Calibri" panose="020F0502020204030204" pitchFamily="34" charset="0"/>
            </a:endParaRPr>
          </a:p>
          <a:p>
            <a:pPr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b="1" dirty="0">
              <a:solidFill>
                <a:schemeClr val="tx1"/>
              </a:solidFill>
              <a:latin typeface="Calibri" panose="020F0502020204030204" pitchFamily="34" charset="0"/>
              <a:cs typeface="Calibri" panose="020F0502020204030204" pitchFamily="34" charset="0"/>
            </a:endParaRPr>
          </a:p>
          <a:p>
            <a:pPr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a:solidFill>
                  <a:schemeClr val="tx1"/>
                </a:solidFill>
                <a:latin typeface="Twinkl Cursive Looped" panose="02000000000000000000" pitchFamily="2" charset="0"/>
                <a:cs typeface="Calibri" panose="020F0502020204030204" pitchFamily="34" charset="0"/>
              </a:rPr>
              <a:t>Children should be reading daily at home. Please listen to them read as often as possible. </a:t>
            </a:r>
          </a:p>
          <a:p>
            <a:pPr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b="1" dirty="0">
              <a:solidFill>
                <a:schemeClr val="tx1"/>
              </a:solidFill>
              <a:latin typeface="Twinkl Cursive Looped" panose="02000000000000000000" pitchFamily="2" charset="0"/>
              <a:cs typeface="Calibri" panose="020F0502020204030204" pitchFamily="34" charset="0"/>
            </a:endParaRPr>
          </a:p>
          <a:p>
            <a:pPr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a:solidFill>
                  <a:schemeClr val="tx1"/>
                </a:solidFill>
                <a:latin typeface="Twinkl Cursive Looped" panose="02000000000000000000" pitchFamily="2" charset="0"/>
                <a:cs typeface="Calibri" panose="020F0502020204030204" pitchFamily="34" charset="0"/>
              </a:rPr>
              <a:t>Home Reading logs need to be signed by a parent/carer once a week.</a:t>
            </a:r>
          </a:p>
          <a:p>
            <a:pPr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b="1" dirty="0">
              <a:latin typeface="Twinkl Cursive Looped" panose="02000000000000000000" pitchFamily="2" charset="0"/>
              <a:cs typeface="Calibri" panose="020F0502020204030204" pitchFamily="34" charset="0"/>
            </a:endParaRPr>
          </a:p>
          <a:p>
            <a:pPr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a:solidFill>
                  <a:schemeClr val="tx1"/>
                </a:solidFill>
                <a:latin typeface="Twinkl Cursive Looped" panose="02000000000000000000" pitchFamily="2" charset="0"/>
                <a:cs typeface="Calibri" panose="020F0502020204030204" pitchFamily="34" charset="0"/>
              </a:rPr>
              <a:t>It is important to question children whilst reading: </a:t>
            </a:r>
          </a:p>
          <a:p>
            <a:pPr marL="0" indent="0" eaLnBrk="1" hangingPunct="1">
              <a:lnSpc>
                <a:spcPct val="9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a:solidFill>
                  <a:srgbClr val="FF0000"/>
                </a:solidFill>
                <a:latin typeface="Twinkl Cursive Looped" panose="02000000000000000000" pitchFamily="2" charset="0"/>
                <a:cs typeface="Calibri" panose="020F0502020204030204" pitchFamily="34" charset="0"/>
              </a:rPr>
              <a:t>           What is happening? </a:t>
            </a:r>
          </a:p>
          <a:p>
            <a:pPr marL="0" indent="0" eaLnBrk="1" hangingPunct="1">
              <a:lnSpc>
                <a:spcPct val="9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a:solidFill>
                  <a:srgbClr val="FF0000"/>
                </a:solidFill>
                <a:latin typeface="Twinkl Cursive Looped" panose="02000000000000000000" pitchFamily="2" charset="0"/>
                <a:cs typeface="Calibri" panose="020F0502020204030204" pitchFamily="34" charset="0"/>
              </a:rPr>
              <a:t>           Why has this happened? </a:t>
            </a:r>
          </a:p>
          <a:p>
            <a:pPr marL="0" indent="0" eaLnBrk="1" hangingPunct="1">
              <a:lnSpc>
                <a:spcPct val="9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a:solidFill>
                  <a:srgbClr val="FF0000"/>
                </a:solidFill>
                <a:latin typeface="Twinkl Cursive Looped" panose="02000000000000000000" pitchFamily="2" charset="0"/>
                <a:cs typeface="Calibri" panose="020F0502020204030204" pitchFamily="34" charset="0"/>
              </a:rPr>
              <a:t>           What were the key events? </a:t>
            </a:r>
            <a:r>
              <a:rPr lang="en-GB" b="1" dirty="0">
                <a:latin typeface="Twinkl Cursive Looped" panose="02000000000000000000" pitchFamily="2" charset="0"/>
                <a:cs typeface="Calibri" panose="020F0502020204030204" pitchFamily="34" charset="0"/>
              </a:rPr>
              <a:t>etc. </a:t>
            </a:r>
          </a:p>
          <a:p>
            <a:pPr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latin typeface="Verdana" charset="0"/>
            </a:endParaRPr>
          </a:p>
          <a:p>
            <a:pPr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latin typeface="Verdana" charset="0"/>
            </a:endParaRPr>
          </a:p>
          <a:p>
            <a:pPr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latin typeface="Verdana" charset="0"/>
            </a:endParaRPr>
          </a:p>
        </p:txBody>
      </p:sp>
      <p:sp>
        <p:nvSpPr>
          <p:cNvPr id="36866" name="Rectangle 1"/>
          <p:cNvSpPr>
            <a:spLocks noGrp="1" noChangeArrowheads="1"/>
          </p:cNvSpPr>
          <p:nvPr>
            <p:ph type="title"/>
          </p:nvPr>
        </p:nvSpPr>
        <p:spPr>
          <a:xfrm>
            <a:off x="829115" y="372553"/>
            <a:ext cx="7313612" cy="833178"/>
          </a:xfrm>
        </p:spPr>
        <p:txBody>
          <a:bodyPr lIns="90000" tIns="46800" rIns="90000" bIns="46800" anchorCtr="1">
            <a:sp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Reading</a:t>
            </a:r>
          </a:p>
        </p:txBody>
      </p:sp>
      <p:pic>
        <p:nvPicPr>
          <p:cNvPr id="5" name="Picture 4">
            <a:extLst>
              <a:ext uri="{FF2B5EF4-FFF2-40B4-BE49-F238E27FC236}">
                <a16:creationId xmlns:a16="http://schemas.microsoft.com/office/drawing/2014/main" id="{7B523E58-5B7C-4D53-B3F6-A3D733005076}"/>
              </a:ext>
            </a:extLst>
          </p:cNvPr>
          <p:cNvPicPr>
            <a:picLocks noChangeAspect="1"/>
          </p:cNvPicPr>
          <p:nvPr/>
        </p:nvPicPr>
        <p:blipFill>
          <a:blip r:embed="rId3"/>
          <a:stretch>
            <a:fillRect/>
          </a:stretch>
        </p:blipFill>
        <p:spPr>
          <a:xfrm>
            <a:off x="6255609" y="2105206"/>
            <a:ext cx="2312779" cy="2792437"/>
          </a:xfrm>
          <a:prstGeom prst="rect">
            <a:avLst/>
          </a:prstGeom>
        </p:spPr>
      </p:pic>
    </p:spTree>
    <p:extLst>
      <p:ext uri="{BB962C8B-B14F-4D97-AF65-F5344CB8AC3E}">
        <p14:creationId xmlns:p14="http://schemas.microsoft.com/office/powerpoint/2010/main" val="40652117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Waveform.thmx</Template>
  <TotalTime>586</TotalTime>
  <Words>1130</Words>
  <Application>Microsoft Office PowerPoint</Application>
  <PresentationFormat>On-screen Show (4:3)</PresentationFormat>
  <Paragraphs>210</Paragraphs>
  <Slides>22</Slides>
  <Notes>13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22</vt:i4>
      </vt:variant>
    </vt:vector>
  </HeadingPairs>
  <TitlesOfParts>
    <vt:vector size="37" baseType="lpstr">
      <vt:lpstr>HGP明朝E</vt:lpstr>
      <vt:lpstr>MS Mincho</vt:lpstr>
      <vt:lpstr>ＭＳ Ｐゴシック</vt:lpstr>
      <vt:lpstr>Arial</vt:lpstr>
      <vt:lpstr>Calibri</vt:lpstr>
      <vt:lpstr>Candara</vt:lpstr>
      <vt:lpstr>Century Gothic</vt:lpstr>
      <vt:lpstr>Comic Sans MS</vt:lpstr>
      <vt:lpstr>NTFPreCursive</vt:lpstr>
      <vt:lpstr>Symbol</vt:lpstr>
      <vt:lpstr>Times New Roman</vt:lpstr>
      <vt:lpstr>Twinkl Cursive Looped</vt:lpstr>
      <vt:lpstr>Verdana</vt:lpstr>
      <vt:lpstr>Wingdings</vt:lpstr>
      <vt:lpstr>Waveform</vt:lpstr>
      <vt:lpstr>Year 4   Meet the Teacher </vt:lpstr>
      <vt:lpstr>Meet the Team</vt:lpstr>
      <vt:lpstr>Autumn Term</vt:lpstr>
      <vt:lpstr>PowerPoint Presentation</vt:lpstr>
      <vt:lpstr>PowerPoint Presentation</vt:lpstr>
      <vt:lpstr>PowerPoint Presentation</vt:lpstr>
      <vt:lpstr>PowerPoint Presentation</vt:lpstr>
      <vt:lpstr>PowerPoint Presentation</vt:lpstr>
      <vt:lpstr>Reading</vt:lpstr>
      <vt:lpstr>Reading</vt:lpstr>
      <vt:lpstr>Reading</vt:lpstr>
      <vt:lpstr>PowerPoint Presentation</vt:lpstr>
      <vt:lpstr>Spellings</vt:lpstr>
      <vt:lpstr>PowerPoint Presentation</vt:lpstr>
      <vt:lpstr>Handwriting </vt:lpstr>
      <vt:lpstr>P.E, Music and Spanish </vt:lpstr>
      <vt:lpstr>PowerPoint Presentation</vt:lpstr>
      <vt:lpstr>House Keeping </vt:lpstr>
      <vt:lpstr>House Keeping </vt:lpstr>
      <vt:lpstr>Useful Websites </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 Autumn Term Parent Curriculum Information Meeting</dc:title>
  <dc:creator>Safa Chowdhury</dc:creator>
  <cp:lastModifiedBy>Montrice Eusebe</cp:lastModifiedBy>
  <cp:revision>75</cp:revision>
  <cp:lastPrinted>2016-09-08T16:20:43Z</cp:lastPrinted>
  <dcterms:created xsi:type="dcterms:W3CDTF">2015-09-10T20:11:16Z</dcterms:created>
  <dcterms:modified xsi:type="dcterms:W3CDTF">2022-10-14T07:12:35Z</dcterms:modified>
</cp:coreProperties>
</file>