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4" r:id="rId1"/>
  </p:sldMasterIdLst>
  <p:notesMasterIdLst>
    <p:notesMasterId r:id="rId17"/>
  </p:notesMasterIdLst>
  <p:handoutMasterIdLst>
    <p:handoutMasterId r:id="rId18"/>
  </p:handoutMasterIdLst>
  <p:sldIdLst>
    <p:sldId id="257" r:id="rId2"/>
    <p:sldId id="258" r:id="rId3"/>
    <p:sldId id="260" r:id="rId4"/>
    <p:sldId id="283" r:id="rId5"/>
    <p:sldId id="284" r:id="rId6"/>
    <p:sldId id="262" r:id="rId7"/>
    <p:sldId id="264" r:id="rId8"/>
    <p:sldId id="266" r:id="rId9"/>
    <p:sldId id="268" r:id="rId10"/>
    <p:sldId id="285" r:id="rId11"/>
    <p:sldId id="267" r:id="rId12"/>
    <p:sldId id="269" r:id="rId13"/>
    <p:sldId id="273" r:id="rId14"/>
    <p:sldId id="280" r:id="rId15"/>
    <p:sldId id="274" r:id="rId16"/>
  </p:sldIdLst>
  <p:sldSz cx="9144000" cy="6858000" type="screen4x3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8" autoAdjust="0"/>
    <p:restoredTop sz="88090" autoAdjust="0"/>
  </p:normalViewPr>
  <p:slideViewPr>
    <p:cSldViewPr snapToGrid="0" snapToObjects="1">
      <p:cViewPr>
        <p:scale>
          <a:sx n="60" d="100"/>
          <a:sy n="60" d="100"/>
        </p:scale>
        <p:origin x="152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ECBF9-A067-43D4-A6AE-4AF7B20AFE7C}" type="datetimeFigureOut">
              <a:rPr lang="en-GB" smtClean="0"/>
              <a:t>29/09/2022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07E0AC-9E65-475E-88F7-E7F454DFE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3739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73D202-8832-2143-AFC2-646F091DDD91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C4A1C-8419-9845-A439-ED89C934E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951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55650"/>
            <a:ext cx="4967288" cy="3727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0879" y="4721940"/>
            <a:ext cx="5447030" cy="4473416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2934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0879" y="4721940"/>
            <a:ext cx="5447030" cy="437504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 charset="0"/>
              </a:rPr>
              <a:t>JF</a:t>
            </a:r>
          </a:p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652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55650"/>
            <a:ext cx="4967288" cy="3727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0879" y="4721940"/>
            <a:ext cx="5447030" cy="4473416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681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C4A1C-8419-9845-A439-ED89C934EB4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8505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55650"/>
            <a:ext cx="4967288" cy="3727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0879" y="4721940"/>
            <a:ext cx="5447030" cy="4473416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139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C4A1C-8419-9845-A439-ED89C934EB4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9840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C4A1C-8419-9845-A439-ED89C934EB4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2376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C4A1C-8419-9845-A439-ED89C934EB4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9923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55650"/>
            <a:ext cx="4967288" cy="3727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0879" y="4721940"/>
            <a:ext cx="5447030" cy="4473416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r>
              <a:rPr lang="en-US" dirty="0" err="1">
                <a:latin typeface="Times New Roman" charset="0"/>
              </a:rPr>
              <a:t>sc</a:t>
            </a:r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9502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55650"/>
            <a:ext cx="4967288" cy="3727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0879" y="4721940"/>
            <a:ext cx="5447030" cy="4473416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4983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55650"/>
            <a:ext cx="4967288" cy="3727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0879" y="4721940"/>
            <a:ext cx="5447030" cy="4473416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1143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55650"/>
            <a:ext cx="4967288" cy="3727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0879" y="4721940"/>
            <a:ext cx="5447030" cy="4473416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635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55650"/>
            <a:ext cx="4967288" cy="3727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0879" y="4721940"/>
            <a:ext cx="5447030" cy="4473416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269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E8948-FAAE-C847-8D50-770A1BA130C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27A14-FCEB-8E4C-BF2C-09C70A409D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E8948-FAAE-C847-8D50-770A1BA130C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27A14-FCEB-8E4C-BF2C-09C70A409D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E8948-FAAE-C847-8D50-770A1BA130C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27A14-FCEB-8E4C-BF2C-09C70A409D04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ADD36-EAC6-6840-822C-22ECB5ED54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69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02225" y="1827213"/>
            <a:ext cx="35814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02225" y="3960813"/>
            <a:ext cx="35814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CB153-414E-3343-B68A-E963AD8613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155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E8948-FAAE-C847-8D50-770A1BA130C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27A14-FCEB-8E4C-BF2C-09C70A409D0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E8948-FAAE-C847-8D50-770A1BA130C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27A14-FCEB-8E4C-BF2C-09C70A409D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E8948-FAAE-C847-8D50-770A1BA130C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27A14-FCEB-8E4C-BF2C-09C70A409D0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E8948-FAAE-C847-8D50-770A1BA130C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27A14-FCEB-8E4C-BF2C-09C70A409D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E8948-FAAE-C847-8D50-770A1BA130C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27A14-FCEB-8E4C-BF2C-09C70A409D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E8948-FAAE-C847-8D50-770A1BA130C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27A14-FCEB-8E4C-BF2C-09C70A409D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E8948-FAAE-C847-8D50-770A1BA130C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27A14-FCEB-8E4C-BF2C-09C70A409D04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E8948-FAAE-C847-8D50-770A1BA130C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27A14-FCEB-8E4C-BF2C-09C70A409D0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C8E8948-FAAE-C847-8D50-770A1BA130CB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4727A14-FCEB-8E4C-BF2C-09C70A409D0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8" r:id="rId12"/>
    <p:sldLayoutId id="214748367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2.jpe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hyperlink" Target="http://www.google.co.uk/imgres?imgurl=http://www.pppst.com/banner_pe.gif&amp;imgrefurl=http://www.pppst.com/pe.html&amp;usg=__nyINd-HxDFs7l47oFRRKbpG8Q80=&amp;h=236&amp;w=711&amp;sz=33&amp;hl=en&amp;start=30&amp;zoom=1&amp;tbnid=h0slviKMwh5DZM:&amp;tbnh=46&amp;tbnw=140&amp;ei=jWdgUMuHC4HN0QWkg4GQDg&amp;prev=/search?q=physical+education&amp;start=20&amp;um=1&amp;hl=en&amp;safe=active&amp;sa=N&amp;rls=com.microsoft:*:IE-SearchBox&amp;rlz=1I7ADFA_enGB431&amp;tbm=isch&amp;um=1&amp;itbs=1" TargetMode="Externa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georgecouros.ca/blog/wp-content/uploads/2010/07/helping-hand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imgres?imgurl=http://2.s3.envato.com/files/4509344/READING_KIDS-Preview.jpg&amp;imgrefurl=http://www.susology.com/label/kids+vector.html&amp;usg=__s5rcmVP32ggbUlaZ3SvZIRjv0u0=&amp;h=284&amp;w=590&amp;sz=55&amp;hl=en&amp;start=72&amp;zoom=1&amp;tbnid=oPbKeb10ST-fxM:&amp;tbnh=65&amp;tbnw=135&amp;ei=qWZgUKq2KOyY0QXnxYCgAg&amp;prev=/search?q=children+reading+at+home+cartoon&amp;start=60&amp;um=1&amp;hl=en&amp;safe=active&amp;sa=N&amp;rls=com.microsoft:*:IE-SearchBox&amp;rlz=1I7ADFA_enGB431&amp;tbm=isch&amp;um=1&amp;itbs=1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hyperlink" Target="http://www.google.co.uk/imgres?imgurl=http://3.bp.blogspot.com/-oHKh-sXSuYg/UArYZMrOvHI/AAAAAAAAAak/pHXnJpoGVWM/s1600/read+aloud+cartoon.jpg&amp;imgrefurl=http://principalj.blogspot.com/2012/07/the-importance-of-read-aloud-at-school.html&amp;usg=__Fj-S_v6xg6m1c3kwQo2c8oA5TR8=&amp;h=954&amp;w=745&amp;sz=136&amp;hl=en&amp;start=67&amp;zoom=1&amp;tbnid=tRQSvSsirzkisM:&amp;tbnh=148&amp;tbnw=116&amp;ei=22ZgUOeFOuai0QW97ICoDA&amp;prev=/search?q=reading+at+home+cartoon&amp;start=60&amp;um=1&amp;hl=en&amp;safe=active&amp;sa=N&amp;rls=com.microsoft:*:IE-SearchBox&amp;rlz=1I7ADFA_enGB431&amp;tbm=isch&amp;um=1&amp;itbs=1" TargetMode="Externa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xfrm>
            <a:off x="827088" y="465759"/>
            <a:ext cx="7675562" cy="3418501"/>
          </a:xfrm>
        </p:spPr>
        <p:txBody>
          <a:bodyPr lIns="90000" tIns="46800" rIns="90000" bIns="46800" anchorCtr="1">
            <a:spAutoFit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>
                <a:latin typeface="Twinkl Cursive Looped" panose="02000000000000000000" pitchFamily="2" charset="0"/>
              </a:rPr>
              <a:t>Year 5 – Autumn Term</a:t>
            </a:r>
            <a:br>
              <a:rPr lang="en-GB" sz="3600" dirty="0">
                <a:latin typeface="Arial" charset="0"/>
              </a:rPr>
            </a:br>
            <a:br>
              <a:rPr lang="en-GB" sz="3600" dirty="0">
                <a:latin typeface="Arial" charset="0"/>
              </a:rPr>
            </a:br>
            <a:br>
              <a:rPr lang="en-GB" sz="3600" dirty="0">
                <a:latin typeface="Arial" charset="0"/>
              </a:rPr>
            </a:br>
            <a:r>
              <a:rPr lang="en-GB" sz="3600" dirty="0">
                <a:solidFill>
                  <a:schemeClr val="tx1"/>
                </a:solidFill>
                <a:latin typeface="Twinkl Cursive Looped" panose="02000000000000000000" pitchFamily="2" charset="0"/>
              </a:rPr>
              <a:t>Meet the Teachers </a:t>
            </a:r>
            <a:br>
              <a:rPr lang="en-GB" sz="3600" dirty="0">
                <a:solidFill>
                  <a:schemeClr val="tx1"/>
                </a:solidFill>
                <a:latin typeface="Twinkl Cursive Looped" panose="02000000000000000000" pitchFamily="2" charset="0"/>
              </a:rPr>
            </a:br>
            <a:br>
              <a:rPr lang="en-GB" sz="3600" dirty="0">
                <a:latin typeface="Arial" charset="0"/>
              </a:rPr>
            </a:br>
            <a:endParaRPr lang="en-GB" sz="3600" dirty="0">
              <a:latin typeface="Arial" charset="0"/>
            </a:endParaRPr>
          </a:p>
        </p:txBody>
      </p:sp>
      <p:sp>
        <p:nvSpPr>
          <p:cNvPr id="4099" name="Text Box 6"/>
          <p:cNvSpPr txBox="1">
            <a:spLocks noChangeArrowheads="1"/>
          </p:cNvSpPr>
          <p:nvPr/>
        </p:nvSpPr>
        <p:spPr bwMode="auto">
          <a:xfrm>
            <a:off x="1085850" y="4127941"/>
            <a:ext cx="74168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GB" sz="8000" b="1" dirty="0">
                <a:solidFill>
                  <a:srgbClr val="660066"/>
                </a:solidFill>
                <a:latin typeface="Twinkl Cursive Looped" panose="02000000000000000000" pitchFamily="2" charset="0"/>
              </a:rPr>
              <a:t>WELCOME</a:t>
            </a:r>
          </a:p>
        </p:txBody>
      </p:sp>
    </p:spTree>
    <p:extLst>
      <p:ext uri="{BB962C8B-B14F-4D97-AF65-F5344CB8AC3E}">
        <p14:creationId xmlns:p14="http://schemas.microsoft.com/office/powerpoint/2010/main" val="34863887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idx="1"/>
          </p:nvPr>
        </p:nvSpPr>
        <p:spPr>
          <a:xfrm>
            <a:off x="188602" y="2424145"/>
            <a:ext cx="8725934" cy="2428486"/>
          </a:xfrm>
        </p:spPr>
        <p:txBody>
          <a:bodyPr wrap="square" lIns="90000" tIns="46800" rIns="90000" bIns="46800" rtlCol="0">
            <a:spAutoFit/>
          </a:bodyPr>
          <a:lstStyle/>
          <a:p>
            <a:pPr marL="274320" indent="-274320" eaLnBrk="1" fontAlgn="auto" hangingPunct="1">
              <a:spcBef>
                <a:spcPts val="700"/>
              </a:spcBef>
              <a:spcAft>
                <a:spcPts val="0"/>
              </a:spcAft>
              <a:buFont typeface="Symbol" pitchFamily="18" charset="2"/>
              <a:buChar char="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800" dirty="0">
                <a:latin typeface="Twinkl Cursive Looped" panose="02000000000000000000" pitchFamily="2" charset="0"/>
              </a:rPr>
              <a:t>Children are expected to use joined handwriting. </a:t>
            </a:r>
          </a:p>
          <a:p>
            <a:pPr marL="274320" indent="-274320" eaLnBrk="1" fontAlgn="auto" hangingPunct="1">
              <a:spcBef>
                <a:spcPts val="700"/>
              </a:spcBef>
              <a:spcAft>
                <a:spcPts val="0"/>
              </a:spcAft>
              <a:buFont typeface="Symbol" pitchFamily="18" charset="2"/>
              <a:buChar char="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800" dirty="0">
                <a:latin typeface="Twinkl Cursive Looped" panose="02000000000000000000" pitchFamily="2" charset="0"/>
              </a:rPr>
              <a:t>They should be encouraged to practise at home.</a:t>
            </a:r>
          </a:p>
          <a:p>
            <a:pPr marL="274320" indent="-274320" eaLnBrk="1" fontAlgn="auto" hangingPunct="1">
              <a:spcBef>
                <a:spcPts val="700"/>
              </a:spcBef>
              <a:spcAft>
                <a:spcPts val="0"/>
              </a:spcAft>
              <a:buFont typeface="Symbol" pitchFamily="18" charset="2"/>
              <a:buChar char="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800" dirty="0">
                <a:latin typeface="Twinkl Cursive Looped" panose="02000000000000000000" pitchFamily="2" charset="0"/>
              </a:rPr>
              <a:t>Pen licences will be awarded throughout the year for consistently neat handwriting and book presentation. </a:t>
            </a:r>
          </a:p>
        </p:txBody>
      </p:sp>
      <p:sp>
        <p:nvSpPr>
          <p:cNvPr id="40962" name="Rectangle 1"/>
          <p:cNvSpPr>
            <a:spLocks noGrp="1" noChangeArrowheads="1"/>
          </p:cNvSpPr>
          <p:nvPr>
            <p:ph type="title"/>
          </p:nvPr>
        </p:nvSpPr>
        <p:spPr>
          <a:xfrm>
            <a:off x="1281999" y="638212"/>
            <a:ext cx="7315200" cy="771623"/>
          </a:xfrm>
        </p:spPr>
        <p:txBody>
          <a:bodyPr lIns="90000" tIns="46800" rIns="90000" bIns="46800" anchorCtr="1">
            <a:spAutoFit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Twinkl Cursive Looped" panose="02000000000000000000" pitchFamily="2" charset="0"/>
              </a:rPr>
              <a:t>Handwriting</a:t>
            </a:r>
          </a:p>
        </p:txBody>
      </p:sp>
    </p:spTree>
    <p:extLst>
      <p:ext uri="{BB962C8B-B14F-4D97-AF65-F5344CB8AC3E}">
        <p14:creationId xmlns:p14="http://schemas.microsoft.com/office/powerpoint/2010/main" val="11895381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Grp="1" noChangeArrowheads="1"/>
          </p:cNvSpPr>
          <p:nvPr>
            <p:ph type="title"/>
          </p:nvPr>
        </p:nvSpPr>
        <p:spPr>
          <a:xfrm>
            <a:off x="1370013" y="196017"/>
            <a:ext cx="7313612" cy="1354217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Twinkl Cursive Looped" panose="02000000000000000000" pitchFamily="2" charset="0"/>
              </a:rPr>
              <a:t>Mathematics and Times Tables</a:t>
            </a:r>
          </a:p>
        </p:txBody>
      </p:sp>
      <p:pic>
        <p:nvPicPr>
          <p:cNvPr id="47106" name="Picture 7" descr="dd00802_[1]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0113" y="2565400"/>
            <a:ext cx="2870200" cy="2909888"/>
          </a:xfrm>
        </p:spPr>
      </p:pic>
      <p:sp>
        <p:nvSpPr>
          <p:cNvPr id="47107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3653355" y="1734140"/>
            <a:ext cx="4897438" cy="4718215"/>
          </a:xfrm>
        </p:spPr>
        <p:txBody>
          <a:bodyPr lIns="0" tIns="0" rIns="0" bIns="0">
            <a:spAutoFit/>
          </a:bodyPr>
          <a:lstStyle/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100" dirty="0">
                <a:latin typeface="Twinkl Cursive Looped" panose="02000000000000000000" pitchFamily="2" charset="0"/>
              </a:rPr>
              <a:t>Mathematics is taught every day.</a:t>
            </a:r>
          </a:p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100" dirty="0">
              <a:latin typeface="Twinkl Cursive Looped" panose="02000000000000000000" pitchFamily="2" charset="0"/>
            </a:endParaRPr>
          </a:p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100" dirty="0">
                <a:latin typeface="Twinkl Cursive Looped" panose="02000000000000000000" pitchFamily="2" charset="0"/>
              </a:rPr>
              <a:t>Please help your child learn their times tables. </a:t>
            </a:r>
          </a:p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100" dirty="0">
              <a:latin typeface="Twinkl Cursive Looped" panose="02000000000000000000" pitchFamily="2" charset="0"/>
            </a:endParaRPr>
          </a:p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100" dirty="0">
                <a:latin typeface="Twinkl Cursive Looped" panose="02000000000000000000" pitchFamily="2" charset="0"/>
              </a:rPr>
              <a:t>There are some great websites to help your child build their maths skills. </a:t>
            </a:r>
          </a:p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100" dirty="0">
              <a:latin typeface="Twinkl Cursive Looped" panose="02000000000000000000" pitchFamily="2" charset="0"/>
            </a:endParaRPr>
          </a:p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100" dirty="0">
                <a:latin typeface="Twinkl Cursive Looped" panose="02000000000000000000" pitchFamily="2" charset="0"/>
              </a:rPr>
              <a:t>My Maths is used for weekly homework but can also be used for extra practice.</a:t>
            </a:r>
          </a:p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100" dirty="0">
              <a:latin typeface="Twinkl Cursive Looped" panose="02000000000000000000" pitchFamily="2" charset="0"/>
            </a:endParaRPr>
          </a:p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100" dirty="0" err="1">
                <a:latin typeface="Twinkl Cursive Looped" panose="02000000000000000000" pitchFamily="2" charset="0"/>
              </a:rPr>
              <a:t>TTRockstars</a:t>
            </a:r>
            <a:r>
              <a:rPr lang="en-GB" sz="2100" dirty="0">
                <a:latin typeface="Twinkl Cursive Looped" panose="02000000000000000000" pitchFamily="2" charset="0"/>
              </a:rPr>
              <a:t> can be used at home to support the learning of times tables.</a:t>
            </a:r>
          </a:p>
        </p:txBody>
      </p:sp>
    </p:spTree>
    <p:extLst>
      <p:ext uri="{BB962C8B-B14F-4D97-AF65-F5344CB8AC3E}">
        <p14:creationId xmlns:p14="http://schemas.microsoft.com/office/powerpoint/2010/main" val="41734818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Grp="1" noChangeArrowheads="1"/>
          </p:cNvSpPr>
          <p:nvPr>
            <p:ph type="title"/>
          </p:nvPr>
        </p:nvSpPr>
        <p:spPr>
          <a:xfrm>
            <a:off x="1370013" y="487314"/>
            <a:ext cx="7315200" cy="771623"/>
          </a:xfrm>
        </p:spPr>
        <p:txBody>
          <a:bodyPr lIns="90000" tIns="46800" rIns="90000" bIns="46800" anchorCtr="1">
            <a:spAutoFit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Twinkl Cursive Looped" panose="02000000000000000000" pitchFamily="2" charset="0"/>
              </a:rPr>
              <a:t>P.E / Games</a:t>
            </a:r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414269"/>
            <a:ext cx="4968875" cy="3951980"/>
          </a:xfrm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latin typeface="Twinkl Cursive Looped" panose="02000000000000000000" pitchFamily="2" charset="0"/>
              </a:rPr>
              <a:t>PE is every </a:t>
            </a:r>
            <a:r>
              <a:rPr lang="en-GB" sz="2000" b="1" dirty="0">
                <a:latin typeface="Twinkl Cursive Looped" panose="02000000000000000000" pitchFamily="2" charset="0"/>
              </a:rPr>
              <a:t>Friday</a:t>
            </a:r>
            <a:r>
              <a:rPr lang="en-GB" sz="2000" dirty="0">
                <a:latin typeface="Twinkl Cursive Looped" panose="02000000000000000000" pitchFamily="2" charset="0"/>
              </a:rPr>
              <a:t>.</a:t>
            </a:r>
          </a:p>
          <a:p>
            <a:pPr eaLnBrk="1" hangingPunct="1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latin typeface="Twinkl Cursive Looped" panose="02000000000000000000" pitchFamily="2" charset="0"/>
              </a:rPr>
              <a:t>Please ensure that the children wear their PE kit to school.</a:t>
            </a:r>
          </a:p>
          <a:p>
            <a:pPr eaLnBrk="1" hangingPunct="1">
              <a:spcBef>
                <a:spcPts val="700"/>
              </a:spcBef>
              <a:buFontTx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latin typeface="Twinkl Cursive Looped" panose="02000000000000000000" pitchFamily="2" charset="0"/>
              </a:rPr>
              <a:t>dark joggers</a:t>
            </a:r>
          </a:p>
          <a:p>
            <a:pPr eaLnBrk="1" hangingPunct="1">
              <a:spcBef>
                <a:spcPts val="700"/>
              </a:spcBef>
              <a:buFontTx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latin typeface="Twinkl Cursive Looped" panose="02000000000000000000" pitchFamily="2" charset="0"/>
              </a:rPr>
              <a:t>trainers</a:t>
            </a:r>
          </a:p>
          <a:p>
            <a:pPr eaLnBrk="1" hangingPunct="1">
              <a:spcBef>
                <a:spcPts val="700"/>
              </a:spcBef>
              <a:buFontTx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latin typeface="Twinkl Cursive Looped" panose="02000000000000000000" pitchFamily="2" charset="0"/>
              </a:rPr>
              <a:t>navy t-shirt</a:t>
            </a:r>
          </a:p>
          <a:p>
            <a:pPr eaLnBrk="1" hangingPunct="1">
              <a:spcBef>
                <a:spcPts val="700"/>
              </a:spcBef>
              <a:buFontTx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latin typeface="Twinkl Cursive Looped" panose="02000000000000000000" pitchFamily="2" charset="0"/>
              </a:rPr>
              <a:t>school jumper</a:t>
            </a:r>
          </a:p>
          <a:p>
            <a:pPr>
              <a:spcBef>
                <a:spcPts val="700"/>
              </a:spcBef>
              <a:buFontTx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latin typeface="Twinkl Cursive Looped" panose="02000000000000000000" pitchFamily="2" charset="0"/>
              </a:rPr>
              <a:t>no jewellery is permitted</a:t>
            </a:r>
          </a:p>
          <a:p>
            <a:pPr>
              <a:spcBef>
                <a:spcPts val="700"/>
              </a:spcBef>
              <a:buFont typeface="Wingdings" panose="05000000000000000000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latin typeface="Twinkl Cursive Looped" panose="02000000000000000000" pitchFamily="2" charset="0"/>
              </a:rPr>
              <a:t> PE is taught outdoors and indoors.</a:t>
            </a:r>
            <a:endParaRPr lang="en-GB" dirty="0">
              <a:latin typeface="Twinkl Cursive Looped" panose="02000000000000000000" pitchFamily="2" charset="0"/>
            </a:endParaRPr>
          </a:p>
          <a:p>
            <a:pPr eaLnBrk="1" hangingPunct="1">
              <a:spcBef>
                <a:spcPts val="700"/>
              </a:spcBef>
              <a:buFontTx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>
              <a:latin typeface="Verdana" charset="0"/>
            </a:endParaRPr>
          </a:p>
        </p:txBody>
      </p:sp>
      <p:graphicFrame>
        <p:nvGraphicFramePr>
          <p:cNvPr id="51203" name="Object 3"/>
          <p:cNvGraphicFramePr>
            <a:graphicFrameLocks noChangeAspect="1"/>
          </p:cNvGraphicFramePr>
          <p:nvPr/>
        </p:nvGraphicFramePr>
        <p:xfrm>
          <a:off x="6010275" y="2270125"/>
          <a:ext cx="1314450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5" name="Chart" r:id="rId4" imgW="1320800" imgH="863600" progId="MSGraph.Chart.8">
                  <p:embed/>
                </p:oleObj>
              </mc:Choice>
              <mc:Fallback>
                <p:oleObj name="Chart" r:id="rId4" imgW="1320800" imgH="863600" progId="MSGraph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0275" y="2270125"/>
                        <a:ext cx="1314450" cy="847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204" name="Picture 7" descr="banner_pe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33375"/>
            <a:ext cx="2447925" cy="8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05" name="Picture 11" descr="sports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1773238"/>
            <a:ext cx="2628900" cy="474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6474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33356" y="973409"/>
            <a:ext cx="8708625" cy="4911182"/>
          </a:xfrm>
        </p:spPr>
        <p:txBody>
          <a:bodyPr rtlCol="0"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Symbol" pitchFamily="18" charset="2"/>
              <a:buChar char=""/>
              <a:defRPr/>
            </a:pPr>
            <a:r>
              <a:rPr lang="cy-GB" dirty="0">
                <a:latin typeface="Twinkl Cursive Looped" panose="02000000000000000000" pitchFamily="2" charset="0"/>
              </a:rPr>
              <a:t>Please bring your child to school on time. Gates open at 8:40 am and children start school once children have arrived to the classroom. Please pick children up at </a:t>
            </a:r>
            <a:r>
              <a:rPr lang="cy-GB" b="1" dirty="0">
                <a:latin typeface="Twinkl Cursive Looped" panose="02000000000000000000" pitchFamily="2" charset="0"/>
              </a:rPr>
              <a:t>3.20pm.</a:t>
            </a:r>
          </a:p>
          <a:p>
            <a:pPr marL="274320" indent="-274320" eaLnBrk="1" fontAlgn="auto" hangingPunct="1">
              <a:spcAft>
                <a:spcPts val="0"/>
              </a:spcAft>
              <a:buFont typeface="Symbol" pitchFamily="18" charset="2"/>
              <a:buChar char=""/>
              <a:defRPr/>
            </a:pPr>
            <a:r>
              <a:rPr lang="cy-GB" dirty="0">
                <a:latin typeface="Twinkl Cursive Looped" panose="02000000000000000000" pitchFamily="2" charset="0"/>
              </a:rPr>
              <a:t>If your child is unwell please telephone the school on the day they are absent so that the registers can be marked accordingly.</a:t>
            </a:r>
          </a:p>
          <a:p>
            <a:pPr marL="274320" indent="-274320" eaLnBrk="1" fontAlgn="auto" hangingPunct="1">
              <a:spcAft>
                <a:spcPts val="0"/>
              </a:spcAft>
              <a:buFont typeface="Symbol" pitchFamily="18" charset="2"/>
              <a:buChar char=""/>
              <a:defRPr/>
            </a:pPr>
            <a:r>
              <a:rPr lang="cy-GB" dirty="0">
                <a:latin typeface="Twinkl Cursive Looped" panose="02000000000000000000" pitchFamily="2" charset="0"/>
              </a:rPr>
              <a:t>Book bags should hold their home readers and reading records. These should be brought into school daily. </a:t>
            </a:r>
          </a:p>
          <a:p>
            <a:pPr marL="274320" indent="-274320" eaLnBrk="1" fontAlgn="auto" hangingPunct="1">
              <a:spcAft>
                <a:spcPts val="0"/>
              </a:spcAft>
              <a:buFont typeface="Symbol" pitchFamily="18" charset="2"/>
              <a:buChar char=""/>
              <a:defRPr/>
            </a:pPr>
            <a:r>
              <a:rPr lang="cy-GB" dirty="0">
                <a:latin typeface="Twinkl Cursive Looped" panose="02000000000000000000" pitchFamily="2" charset="0"/>
              </a:rPr>
              <a:t>Children should bring a water bottle and a healthy snack each day to help with their learning. </a:t>
            </a:r>
          </a:p>
          <a:p>
            <a:pPr marL="274320" indent="-274320" eaLnBrk="1" fontAlgn="auto" hangingPunct="1">
              <a:spcAft>
                <a:spcPts val="0"/>
              </a:spcAft>
              <a:buFont typeface="Symbol" pitchFamily="18" charset="2"/>
              <a:buChar char=""/>
              <a:defRPr/>
            </a:pPr>
            <a:r>
              <a:rPr lang="cy-GB" dirty="0">
                <a:latin typeface="Twinkl Cursive Looped" panose="02000000000000000000" pitchFamily="2" charset="0"/>
              </a:rPr>
              <a:t>If you need to see the class teacher, please speak to the office staff in the morning or speak to the class teacher after school. </a:t>
            </a:r>
            <a:endParaRPr lang="cy-GB" sz="1600" dirty="0">
              <a:latin typeface="Verdana" charset="0"/>
              <a:ea typeface="+mn-ea"/>
              <a:cs typeface="+mn-cs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charset="0"/>
              <a:buNone/>
              <a:defRPr/>
            </a:pPr>
            <a:endParaRPr lang="en-US" sz="1600" dirty="0">
              <a:latin typeface="Verdana" charset="0"/>
              <a:ea typeface="+mn-ea"/>
              <a:cs typeface="+mn-cs"/>
            </a:endParaRPr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553454" y="-3473"/>
            <a:ext cx="8229600" cy="1252728"/>
          </a:xfrm>
        </p:spPr>
        <p:txBody>
          <a:bodyPr/>
          <a:lstStyle/>
          <a:p>
            <a:pPr eaLnBrk="1" hangingPunct="1"/>
            <a:r>
              <a:rPr lang="cy-GB" dirty="0">
                <a:latin typeface="Twinkl Cursive Looped" panose="02000000000000000000" pitchFamily="2" charset="0"/>
              </a:rPr>
              <a:t>Expectations</a:t>
            </a:r>
            <a:endParaRPr lang="en-US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0927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Useful websites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972" y="2295525"/>
            <a:ext cx="7448055" cy="424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4369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idx="1"/>
          </p:nvPr>
        </p:nvSpPr>
        <p:spPr>
          <a:xfrm>
            <a:off x="240848" y="2979157"/>
            <a:ext cx="8444365" cy="2950681"/>
          </a:xfrm>
        </p:spPr>
        <p:txBody>
          <a:bodyPr wrap="square" lIns="90000" tIns="46800" rIns="90000" bIns="46800">
            <a:spAutoFit/>
          </a:bodyPr>
          <a:lstStyle/>
          <a:p>
            <a:pPr marL="0" indent="0" algn="ctr" eaLnBrk="1" hangingPunct="1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b="1" dirty="0">
                <a:latin typeface="Twinkl Cursive Looped" panose="02000000000000000000" pitchFamily="2" charset="0"/>
              </a:rPr>
              <a:t>Thank you </a:t>
            </a:r>
            <a:r>
              <a:rPr lang="en-GB" sz="3200" dirty="0">
                <a:latin typeface="Twinkl Cursive Looped" panose="02000000000000000000" pitchFamily="2" charset="0"/>
              </a:rPr>
              <a:t>for coming to our </a:t>
            </a:r>
          </a:p>
          <a:p>
            <a:pPr marL="0" indent="0" algn="ctr" eaLnBrk="1" hangingPunct="1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>
                <a:latin typeface="Twinkl Cursive Looped" panose="02000000000000000000" pitchFamily="2" charset="0"/>
              </a:rPr>
              <a:t>Meet the Teachers </a:t>
            </a:r>
          </a:p>
          <a:p>
            <a:pPr marL="0" indent="0" algn="ctr" eaLnBrk="1" hangingPunct="1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>
                <a:latin typeface="Twinkl Cursive Looped" panose="02000000000000000000" pitchFamily="2" charset="0"/>
              </a:rPr>
              <a:t>meeting.</a:t>
            </a:r>
          </a:p>
          <a:p>
            <a:pPr marL="0" indent="0" algn="ctr" eaLnBrk="1" hangingPunct="1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3200" dirty="0">
              <a:latin typeface="Twinkl Cursive Looped" panose="02000000000000000000" pitchFamily="2" charset="0"/>
            </a:endParaRPr>
          </a:p>
          <a:p>
            <a:pPr marL="0" indent="0" algn="ctr" eaLnBrk="1" hangingPunct="1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>
                <a:latin typeface="Twinkl Cursive Looped" panose="02000000000000000000" pitchFamily="2" charset="0"/>
              </a:rPr>
              <a:t>Do you have any questions?</a:t>
            </a:r>
          </a:p>
        </p:txBody>
      </p:sp>
      <p:sp>
        <p:nvSpPr>
          <p:cNvPr id="59394" name="Rectangle 1"/>
          <p:cNvSpPr>
            <a:spLocks noGrp="1" noChangeArrowheads="1"/>
          </p:cNvSpPr>
          <p:nvPr>
            <p:ph type="title"/>
          </p:nvPr>
        </p:nvSpPr>
        <p:spPr>
          <a:xfrm>
            <a:off x="1370013" y="487314"/>
            <a:ext cx="7315200" cy="771623"/>
          </a:xfrm>
        </p:spPr>
        <p:txBody>
          <a:bodyPr lIns="90000" tIns="46800" rIns="90000" bIns="46800" anchorCtr="1">
            <a:spAutoFit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Twinkl Cursive Looped" panose="02000000000000000000" pitchFamily="2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618244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817688"/>
            <a:ext cx="8424863" cy="5040312"/>
          </a:xfrm>
        </p:spPr>
        <p:txBody>
          <a:bodyPr rtlCol="0">
            <a:noAutofit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charset="0"/>
              <a:buNone/>
              <a:defRPr/>
            </a:pPr>
            <a:endParaRPr lang="en-US" sz="1800" b="1" dirty="0">
              <a:latin typeface="Verdana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charset="0"/>
              <a:buNone/>
              <a:defRPr/>
            </a:pPr>
            <a:endParaRPr lang="en-US" sz="1800" b="1" dirty="0">
              <a:latin typeface="Twinkl Cursive Looped" panose="02000000000000000000" pitchFamily="2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charset="0"/>
              <a:buNone/>
              <a:defRPr/>
            </a:pPr>
            <a:r>
              <a:rPr lang="en-US" sz="1800" b="1" dirty="0">
                <a:latin typeface="Twinkl Cursive Looped" panose="02000000000000000000" pitchFamily="2" charset="0"/>
              </a:rPr>
              <a:t>Acting Deputy Head Teacher Year 5 and 6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Symbol" pitchFamily="18" charset="2"/>
              <a:buChar char=""/>
              <a:defRPr/>
            </a:pPr>
            <a:r>
              <a:rPr lang="en-US" sz="1800" dirty="0" err="1">
                <a:latin typeface="Twinkl Cursive Looped" panose="02000000000000000000" pitchFamily="2" charset="0"/>
              </a:rPr>
              <a:t>Mr</a:t>
            </a:r>
            <a:r>
              <a:rPr lang="en-US" sz="1800" dirty="0">
                <a:latin typeface="Twinkl Cursive Looped" panose="02000000000000000000" pitchFamily="2" charset="0"/>
              </a:rPr>
              <a:t> Moran</a:t>
            </a:r>
            <a:endParaRPr lang="en-US" sz="1800" b="1" dirty="0">
              <a:latin typeface="Twinkl Cursive Looped" panose="02000000000000000000" pitchFamily="2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charset="0"/>
              <a:buNone/>
              <a:defRPr/>
            </a:pPr>
            <a:endParaRPr lang="en-US" sz="1800" b="1" dirty="0">
              <a:latin typeface="Twinkl Cursive Looped" panose="02000000000000000000" pitchFamily="2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charset="0"/>
              <a:buNone/>
              <a:defRPr/>
            </a:pPr>
            <a:r>
              <a:rPr lang="en-US" sz="1800" b="1" dirty="0">
                <a:latin typeface="Twinkl Cursive Looped" panose="02000000000000000000" pitchFamily="2" charset="0"/>
              </a:rPr>
              <a:t>Class Teachers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Symbol" pitchFamily="18" charset="2"/>
              <a:buChar char=""/>
              <a:defRPr/>
            </a:pPr>
            <a:r>
              <a:rPr lang="en-US" sz="1800" dirty="0">
                <a:latin typeface="Twinkl Cursive Looped" panose="02000000000000000000" pitchFamily="2" charset="0"/>
              </a:rPr>
              <a:t>5L – </a:t>
            </a:r>
            <a:r>
              <a:rPr lang="en-US" sz="1800" dirty="0" err="1">
                <a:latin typeface="Twinkl Cursive Looped" panose="02000000000000000000" pitchFamily="2" charset="0"/>
              </a:rPr>
              <a:t>Mrs</a:t>
            </a:r>
            <a:r>
              <a:rPr lang="en-US" sz="1800" dirty="0">
                <a:latin typeface="Twinkl Cursive Looped" panose="02000000000000000000" pitchFamily="2" charset="0"/>
              </a:rPr>
              <a:t> Vereha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Symbol" pitchFamily="18" charset="2"/>
              <a:buChar char=""/>
              <a:defRPr/>
            </a:pPr>
            <a:r>
              <a:rPr lang="en-US" sz="1800" dirty="0">
                <a:latin typeface="Twinkl Cursive Looped" panose="02000000000000000000" pitchFamily="2" charset="0"/>
              </a:rPr>
              <a:t>5Y </a:t>
            </a:r>
            <a:r>
              <a:rPr lang="mr-IN" sz="1800" dirty="0">
                <a:latin typeface="Twinkl Cursive Looped" panose="02000000000000000000" pitchFamily="2" charset="0"/>
              </a:rPr>
              <a:t>–</a:t>
            </a:r>
            <a:r>
              <a:rPr lang="en-GB" sz="1800" dirty="0">
                <a:latin typeface="Twinkl Cursive Looped" panose="02000000000000000000" pitchFamily="2" charset="0"/>
              </a:rPr>
              <a:t> Miss </a:t>
            </a:r>
            <a:r>
              <a:rPr lang="en-GB" sz="1800" dirty="0" err="1">
                <a:latin typeface="Twinkl Cursive Looped" panose="02000000000000000000" pitchFamily="2" charset="0"/>
              </a:rPr>
              <a:t>Poku</a:t>
            </a:r>
            <a:endParaRPr lang="en-GB" sz="1800" dirty="0">
              <a:latin typeface="Twinkl Cursive Looped" panose="02000000000000000000" pitchFamily="2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Symbol" pitchFamily="18" charset="2"/>
              <a:buChar char=""/>
              <a:defRPr/>
            </a:pPr>
            <a:r>
              <a:rPr lang="en-US" sz="1800" dirty="0">
                <a:latin typeface="Twinkl Cursive Looped" panose="02000000000000000000" pitchFamily="2" charset="0"/>
              </a:rPr>
              <a:t>5O </a:t>
            </a:r>
            <a:r>
              <a:rPr lang="mr-IN" sz="1800" dirty="0">
                <a:latin typeface="Twinkl Cursive Looped" panose="02000000000000000000" pitchFamily="2" charset="0"/>
              </a:rPr>
              <a:t>–</a:t>
            </a:r>
            <a:r>
              <a:rPr lang="en-GB" sz="1800" dirty="0">
                <a:latin typeface="Twinkl Cursive Looped" panose="02000000000000000000" pitchFamily="2" charset="0"/>
              </a:rPr>
              <a:t>Miss Carsane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Symbol" pitchFamily="18" charset="2"/>
              <a:buChar char=""/>
              <a:defRPr/>
            </a:pPr>
            <a:r>
              <a:rPr lang="en-US" sz="1800" dirty="0">
                <a:latin typeface="Twinkl Cursive Looped" panose="02000000000000000000" pitchFamily="2" charset="0"/>
              </a:rPr>
              <a:t>5N – </a:t>
            </a:r>
            <a:r>
              <a:rPr lang="en-US" sz="1800" dirty="0" err="1">
                <a:latin typeface="Twinkl Cursive Looped" panose="02000000000000000000" pitchFamily="2" charset="0"/>
              </a:rPr>
              <a:t>Ms</a:t>
            </a:r>
            <a:r>
              <a:rPr lang="en-US" sz="1800" dirty="0">
                <a:latin typeface="Twinkl Cursive Looped" panose="02000000000000000000" pitchFamily="2" charset="0"/>
              </a:rPr>
              <a:t> Eldridge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charset="0"/>
              <a:buNone/>
              <a:defRPr/>
            </a:pPr>
            <a:endParaRPr lang="en-US" sz="1800" b="1" dirty="0">
              <a:latin typeface="Twinkl Cursive Looped" panose="02000000000000000000" pitchFamily="2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charset="0"/>
              <a:buNone/>
              <a:defRPr/>
            </a:pPr>
            <a:r>
              <a:rPr lang="en-US" sz="1800" b="1" dirty="0">
                <a:solidFill>
                  <a:srgbClr val="000090"/>
                </a:solidFill>
                <a:latin typeface="Twinkl Cursive Looped" panose="02000000000000000000" pitchFamily="2" charset="0"/>
              </a:rPr>
              <a:t>Support Staff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Symbol" pitchFamily="18" charset="2"/>
              <a:buChar char=""/>
              <a:defRPr/>
            </a:pPr>
            <a:r>
              <a:rPr lang="en-US" sz="1800" dirty="0" err="1">
                <a:solidFill>
                  <a:srgbClr val="000090"/>
                </a:solidFill>
                <a:latin typeface="Twinkl Cursive Looped" panose="02000000000000000000" pitchFamily="2" charset="0"/>
              </a:rPr>
              <a:t>Mrs</a:t>
            </a:r>
            <a:r>
              <a:rPr lang="en-US" sz="1800" dirty="0">
                <a:solidFill>
                  <a:srgbClr val="000090"/>
                </a:solidFill>
                <a:latin typeface="Twinkl Cursive Looped" panose="02000000000000000000" pitchFamily="2" charset="0"/>
              </a:rPr>
              <a:t> Bokhari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Symbol" pitchFamily="18" charset="2"/>
              <a:buChar char=""/>
              <a:defRPr/>
            </a:pPr>
            <a:r>
              <a:rPr lang="en-US" sz="1800" dirty="0" err="1">
                <a:solidFill>
                  <a:srgbClr val="000090"/>
                </a:solidFill>
                <a:latin typeface="Twinkl Cursive Looped" panose="02000000000000000000" pitchFamily="2" charset="0"/>
              </a:rPr>
              <a:t>Mrs</a:t>
            </a:r>
            <a:r>
              <a:rPr lang="en-US" sz="1800" dirty="0">
                <a:solidFill>
                  <a:srgbClr val="000090"/>
                </a:solidFill>
                <a:latin typeface="Twinkl Cursive Looped" panose="02000000000000000000" pitchFamily="2" charset="0"/>
              </a:rPr>
              <a:t> </a:t>
            </a:r>
            <a:r>
              <a:rPr lang="en-US" sz="1800" dirty="0" err="1">
                <a:solidFill>
                  <a:srgbClr val="000090"/>
                </a:solidFill>
                <a:latin typeface="Twinkl Cursive Looped" panose="02000000000000000000" pitchFamily="2" charset="0"/>
              </a:rPr>
              <a:t>Bamrah</a:t>
            </a:r>
            <a:endParaRPr lang="en-US" sz="1800" dirty="0">
              <a:solidFill>
                <a:srgbClr val="000090"/>
              </a:solidFill>
              <a:latin typeface="Twinkl Cursive Looped" panose="02000000000000000000" pitchFamily="2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Symbol" pitchFamily="18" charset="2"/>
              <a:buChar char=""/>
              <a:defRPr/>
            </a:pPr>
            <a:endParaRPr lang="en-US" sz="1800" dirty="0">
              <a:solidFill>
                <a:srgbClr val="000090"/>
              </a:solidFill>
              <a:latin typeface="Twinkl Cursive Looped" panose="02000000000000000000" pitchFamily="2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0"/>
            <a:ext cx="7716837" cy="1447800"/>
          </a:xfrm>
        </p:spPr>
        <p:txBody>
          <a:bodyPr/>
          <a:lstStyle/>
          <a:p>
            <a:pPr eaLnBrk="1" hangingPunct="1"/>
            <a:r>
              <a:rPr lang="en-US" dirty="0">
                <a:latin typeface="Twinkl Cursive Looped" panose="02000000000000000000" pitchFamily="2" charset="0"/>
              </a:rPr>
              <a:t>Meet the team</a:t>
            </a:r>
            <a:endParaRPr lang="en-GB" dirty="0">
              <a:latin typeface="Twinkl Cursive Looped" panose="02000000000000000000" pitchFamily="2" charset="0"/>
            </a:endParaRPr>
          </a:p>
        </p:txBody>
      </p:sp>
      <p:pic>
        <p:nvPicPr>
          <p:cNvPr id="32771" name="Picture 6" descr="See full size imag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088" y="3213100"/>
            <a:ext cx="2879725" cy="191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8306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y-GB" dirty="0">
                <a:latin typeface="Twinkl Cursive Looped" panose="02000000000000000000" pitchFamily="2" charset="0"/>
              </a:rPr>
              <a:t>Curriculum Overview</a:t>
            </a:r>
            <a:endParaRPr lang="en-US" dirty="0">
              <a:latin typeface="Twinkl Cursive Looped" panose="02000000000000000000" pitchFamily="2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D49D2A5-0C41-4E3A-90C8-3F84694A6C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396" y="1856039"/>
            <a:ext cx="8829207" cy="4663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134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y-GB" dirty="0">
                <a:latin typeface="Twinkl Cursive Looped" panose="02000000000000000000" pitchFamily="2" charset="0"/>
              </a:rPr>
              <a:t>Curriculum Overview</a:t>
            </a:r>
            <a:endParaRPr lang="en-US" dirty="0">
              <a:latin typeface="Twinkl Cursive Looped" panose="02000000000000000000" pitchFamily="2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79FF54A-9BBA-45A8-9DC6-AEA998085E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91056"/>
            <a:ext cx="8977511" cy="5266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838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y-GB" dirty="0">
                <a:latin typeface="Twinkl Cursive Looped" panose="02000000000000000000" pitchFamily="2" charset="0"/>
              </a:rPr>
              <a:t>Curriculum Overview</a:t>
            </a:r>
            <a:endParaRPr lang="en-US" dirty="0">
              <a:latin typeface="Twinkl Cursive Looped" panose="02000000000000000000" pitchFamily="2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BEBFEC9-BFF7-464A-ACF4-3D39C6F4FA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425" y="2856173"/>
            <a:ext cx="8334375" cy="273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034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idx="1"/>
          </p:nvPr>
        </p:nvSpPr>
        <p:spPr>
          <a:xfrm>
            <a:off x="755650" y="2528861"/>
            <a:ext cx="7745413" cy="3460948"/>
          </a:xfrm>
        </p:spPr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latin typeface="Twinkl Cursive Looped" panose="02000000000000000000" pitchFamily="2" charset="0"/>
              </a:rPr>
              <a:t>How is Reading being taught?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latin typeface="Twinkl Cursive Looped" panose="02000000000000000000" pitchFamily="2" charset="0"/>
              </a:rPr>
              <a:t>We do VIPERS for thirty minutes every day at the beginning of the school day.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latin typeface="Twinkl Cursive Looped" panose="02000000000000000000" pitchFamily="2" charset="0"/>
              </a:rPr>
              <a:t>We do reading from our Accelerated Reader books for half an hour each day. 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latin typeface="Twinkl Cursive Looped" panose="02000000000000000000" pitchFamily="2" charset="0"/>
              </a:rPr>
              <a:t>The children quiz on each book read and they need to achieve an 80% pass mark.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>
                <a:latin typeface="Twinkl Cursive Looped" panose="02000000000000000000" pitchFamily="2" charset="0"/>
              </a:rPr>
              <a:t>MyOn</a:t>
            </a:r>
            <a:r>
              <a:rPr lang="en-GB" dirty="0">
                <a:latin typeface="Twinkl Cursive Looped" panose="02000000000000000000" pitchFamily="2" charset="0"/>
              </a:rPr>
              <a:t> can be used at home and at school for </a:t>
            </a:r>
          </a:p>
          <a:p>
            <a:pPr marL="0" indent="0" eaLnBrk="1" hangingPunct="1">
              <a:lnSpc>
                <a:spcPct val="9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latin typeface="Twinkl Cursive Looped" panose="02000000000000000000" pitchFamily="2" charset="0"/>
              </a:rPr>
              <a:t>further reading practice.</a:t>
            </a:r>
          </a:p>
        </p:txBody>
      </p:sp>
      <p:sp>
        <p:nvSpPr>
          <p:cNvPr id="36866" name="Rectangle 1"/>
          <p:cNvSpPr>
            <a:spLocks noGrp="1" noChangeArrowheads="1"/>
          </p:cNvSpPr>
          <p:nvPr>
            <p:ph type="title"/>
          </p:nvPr>
        </p:nvSpPr>
        <p:spPr>
          <a:xfrm>
            <a:off x="1370013" y="487314"/>
            <a:ext cx="7313612" cy="771623"/>
          </a:xfrm>
        </p:spPr>
        <p:txBody>
          <a:bodyPr lIns="90000" tIns="46800" rIns="90000" bIns="46800" anchorCtr="1">
            <a:spAutoFit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Twinkl Cursive Looped" panose="02000000000000000000" pitchFamily="2" charset="0"/>
              </a:rPr>
              <a:t>Reading</a:t>
            </a:r>
          </a:p>
        </p:txBody>
      </p:sp>
      <p:pic>
        <p:nvPicPr>
          <p:cNvPr id="3686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5157788"/>
            <a:ext cx="136683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52117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idx="1"/>
          </p:nvPr>
        </p:nvSpPr>
        <p:spPr>
          <a:xfrm>
            <a:off x="188602" y="2424145"/>
            <a:ext cx="8725934" cy="3146632"/>
          </a:xfrm>
        </p:spPr>
        <p:txBody>
          <a:bodyPr wrap="square" lIns="90000" tIns="46800" rIns="90000" bIns="46800" rtlCol="0">
            <a:spAutoFit/>
          </a:bodyPr>
          <a:lstStyle/>
          <a:p>
            <a:pPr marL="274320" indent="-274320" eaLnBrk="1" fontAlgn="auto" hangingPunct="1">
              <a:spcBef>
                <a:spcPts val="700"/>
              </a:spcBef>
              <a:spcAft>
                <a:spcPts val="0"/>
              </a:spcAft>
              <a:buFont typeface="Symbol" pitchFamily="18" charset="2"/>
              <a:buChar char="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500" dirty="0">
                <a:latin typeface="Twinkl Cursive Looped" panose="02000000000000000000" pitchFamily="2" charset="0"/>
              </a:rPr>
              <a:t>Homework is given weekly.</a:t>
            </a:r>
          </a:p>
          <a:p>
            <a:pPr marL="274320" indent="-274320" eaLnBrk="1" fontAlgn="auto" hangingPunct="1">
              <a:spcBef>
                <a:spcPts val="700"/>
              </a:spcBef>
              <a:spcAft>
                <a:spcPts val="0"/>
              </a:spcAft>
              <a:buFont typeface="Symbol" pitchFamily="18" charset="2"/>
              <a:buChar char="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500" dirty="0">
                <a:latin typeface="Twinkl Cursive Looped" panose="02000000000000000000" pitchFamily="2" charset="0"/>
              </a:rPr>
              <a:t>Your child will get</a:t>
            </a:r>
          </a:p>
          <a:p>
            <a:pPr marL="274320" indent="-274320" eaLnBrk="1" fontAlgn="auto" hangingPunct="1">
              <a:spcBef>
                <a:spcPts val="700"/>
              </a:spcBef>
              <a:spcAft>
                <a:spcPts val="0"/>
              </a:spcAft>
              <a:buFontTx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500" dirty="0">
                <a:latin typeface="Twinkl Cursive Looped" panose="02000000000000000000" pitchFamily="2" charset="0"/>
              </a:rPr>
              <a:t>Maths homework </a:t>
            </a:r>
          </a:p>
          <a:p>
            <a:pPr marL="274320" indent="-274320" eaLnBrk="1" fontAlgn="auto" hangingPunct="1">
              <a:spcBef>
                <a:spcPts val="700"/>
              </a:spcBef>
              <a:spcAft>
                <a:spcPts val="0"/>
              </a:spcAft>
              <a:buFontTx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500" dirty="0">
                <a:latin typeface="Twinkl Cursive Looped" panose="02000000000000000000" pitchFamily="2" charset="0"/>
              </a:rPr>
              <a:t>Spellings</a:t>
            </a:r>
          </a:p>
          <a:p>
            <a:pPr marL="274320" indent="-274320" eaLnBrk="1" fontAlgn="auto" hangingPunct="1">
              <a:spcBef>
                <a:spcPts val="700"/>
              </a:spcBef>
              <a:spcAft>
                <a:spcPts val="0"/>
              </a:spcAft>
              <a:buFontTx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500" dirty="0">
                <a:latin typeface="Twinkl Cursive Looped" panose="02000000000000000000" pitchFamily="2" charset="0"/>
              </a:rPr>
              <a:t>Reading (ideally reading every night for a minimum of 20 minutes). All homework will be monitored by the teacher and Acting Deputy Head Teachers. </a:t>
            </a:r>
          </a:p>
        </p:txBody>
      </p:sp>
      <p:sp>
        <p:nvSpPr>
          <p:cNvPr id="40962" name="Rectangle 1"/>
          <p:cNvSpPr>
            <a:spLocks noGrp="1" noChangeArrowheads="1"/>
          </p:cNvSpPr>
          <p:nvPr>
            <p:ph type="title"/>
          </p:nvPr>
        </p:nvSpPr>
        <p:spPr>
          <a:xfrm>
            <a:off x="1281999" y="638212"/>
            <a:ext cx="7315200" cy="771623"/>
          </a:xfrm>
        </p:spPr>
        <p:txBody>
          <a:bodyPr lIns="90000" tIns="46800" rIns="90000" bIns="46800" anchorCtr="1">
            <a:spAutoFit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Twinkl Cursive Looped" panose="02000000000000000000" pitchFamily="2" charset="0"/>
              </a:rPr>
              <a:t>Homework</a:t>
            </a:r>
          </a:p>
        </p:txBody>
      </p:sp>
    </p:spTree>
    <p:extLst>
      <p:ext uri="{BB962C8B-B14F-4D97-AF65-F5344CB8AC3E}">
        <p14:creationId xmlns:p14="http://schemas.microsoft.com/office/powerpoint/2010/main" val="33596624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idx="1"/>
          </p:nvPr>
        </p:nvSpPr>
        <p:spPr>
          <a:xfrm>
            <a:off x="552534" y="1020846"/>
            <a:ext cx="8216900" cy="3826305"/>
          </a:xfrm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500" dirty="0">
                <a:latin typeface="Twinkl Cursive Looped" panose="02000000000000000000" pitchFamily="2" charset="0"/>
              </a:rPr>
              <a:t>Please can you listen to your child read on a regular basis.</a:t>
            </a:r>
            <a:endParaRPr lang="en-GB" sz="2500" dirty="0">
              <a:latin typeface="Verdana" charset="0"/>
            </a:endParaRPr>
          </a:p>
          <a:p>
            <a:pPr eaLnBrk="1" hangingPunct="1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500" dirty="0">
                <a:latin typeface="Twinkl Cursive Looped" panose="02000000000000000000" pitchFamily="2" charset="0"/>
              </a:rPr>
              <a:t>This enables us to know how well they are reading at home and how their fluency and comprehension is developing.</a:t>
            </a:r>
            <a:endParaRPr lang="en-GB" sz="2500" dirty="0">
              <a:latin typeface="Verdana" charset="0"/>
            </a:endParaRPr>
          </a:p>
          <a:p>
            <a:pPr eaLnBrk="1" hangingPunct="1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500" dirty="0">
                <a:latin typeface="Twinkl Cursive Looped" panose="02000000000000000000" pitchFamily="2" charset="0"/>
              </a:rPr>
              <a:t>Reading books are changed at least once a week. Children are encouraged to read the same book several times. </a:t>
            </a:r>
          </a:p>
          <a:p>
            <a:pPr eaLnBrk="1" hangingPunct="1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500" dirty="0">
              <a:latin typeface="Verdana" charset="0"/>
            </a:endParaRPr>
          </a:p>
        </p:txBody>
      </p:sp>
      <p:sp>
        <p:nvSpPr>
          <p:cNvPr id="45058" name="Rectangle 1"/>
          <p:cNvSpPr>
            <a:spLocks noGrp="1" noChangeArrowheads="1"/>
          </p:cNvSpPr>
          <p:nvPr>
            <p:ph type="title"/>
          </p:nvPr>
        </p:nvSpPr>
        <p:spPr>
          <a:xfrm>
            <a:off x="1003384" y="313357"/>
            <a:ext cx="7315200" cy="771623"/>
          </a:xfrm>
        </p:spPr>
        <p:txBody>
          <a:bodyPr lIns="90000" tIns="46800" rIns="90000" bIns="46800" anchorCtr="1">
            <a:spAutoFit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Twinkl Cursive Looped" panose="02000000000000000000" pitchFamily="2" charset="0"/>
              </a:rPr>
              <a:t>Reading at home</a:t>
            </a:r>
          </a:p>
        </p:txBody>
      </p:sp>
      <p:pic>
        <p:nvPicPr>
          <p:cNvPr id="45059" name="Picture 8" descr="READING_KIDS-Preview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065" y="5677612"/>
            <a:ext cx="20891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0" name="Picture 10" descr="read%2Baloud%2Bcartoon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7995" y="5589588"/>
            <a:ext cx="930155" cy="118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63424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487314"/>
            <a:ext cx="7315200" cy="771623"/>
          </a:xfrm>
        </p:spPr>
        <p:txBody>
          <a:bodyPr lIns="90000" tIns="46800" rIns="90000" bIns="46800" anchorCtr="1">
            <a:spAutoFit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Twinkl Cursive Looped" panose="02000000000000000000" pitchFamily="2" charset="0"/>
              </a:rPr>
              <a:t>Spellings</a:t>
            </a:r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39667" y="1964155"/>
            <a:ext cx="8229600" cy="4574202"/>
          </a:xfrm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latin typeface="Twinkl Cursive Looped" panose="02000000000000000000" pitchFamily="2" charset="0"/>
              </a:rPr>
              <a:t>The children are being taught spellings through weekly activities.</a:t>
            </a:r>
          </a:p>
          <a:p>
            <a:pPr eaLnBrk="1" hangingPunct="1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latin typeface="Twinkl Cursive Looped" panose="02000000000000000000" pitchFamily="2" charset="0"/>
              </a:rPr>
              <a:t>Children will be given 10 words to learn at home every week and they will be assessed on the following week. </a:t>
            </a:r>
          </a:p>
          <a:p>
            <a:pPr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latin typeface="Twinkl Cursive Looped" panose="02000000000000000000" pitchFamily="2" charset="0"/>
              </a:rPr>
              <a:t>Children need to be taught useful spelling patterns and rules.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1"/>
                </a:solidFill>
                <a:latin typeface="Twinkl Cursive Looped" panose="02000000000000000000" pitchFamily="2" charset="0"/>
              </a:rPr>
              <a:t>Examples: </a:t>
            </a:r>
            <a:r>
              <a:rPr lang="en-GB" dirty="0">
                <a:solidFill>
                  <a:schemeClr val="tx1"/>
                </a:solidFill>
                <a:latin typeface="Twinkl Cursive Looped" panose="02000000000000000000" pitchFamily="2" charset="0"/>
              </a:rPr>
              <a:t>verbs ending with a y which then changes to </a:t>
            </a:r>
            <a:r>
              <a:rPr lang="en-GB" dirty="0" err="1">
                <a:solidFill>
                  <a:schemeClr val="tx1"/>
                </a:solidFill>
                <a:latin typeface="Twinkl Cursive Looped" panose="02000000000000000000" pitchFamily="2" charset="0"/>
              </a:rPr>
              <a:t>ies</a:t>
            </a:r>
            <a:r>
              <a:rPr lang="en-GB" dirty="0">
                <a:solidFill>
                  <a:schemeClr val="tx1"/>
                </a:solidFill>
                <a:latin typeface="Twinkl Cursive Looped" panose="02000000000000000000" pitchFamily="2" charset="0"/>
              </a:rPr>
              <a:t> and </a:t>
            </a:r>
            <a:r>
              <a:rPr lang="en-GB" dirty="0" err="1">
                <a:solidFill>
                  <a:schemeClr val="tx1"/>
                </a:solidFill>
                <a:latin typeface="Twinkl Cursive Looped" panose="02000000000000000000" pitchFamily="2" charset="0"/>
              </a:rPr>
              <a:t>ied</a:t>
            </a:r>
            <a:r>
              <a:rPr lang="en-GB" dirty="0">
                <a:solidFill>
                  <a:schemeClr val="tx1"/>
                </a:solidFill>
                <a:latin typeface="Twinkl Cursive Looped" panose="02000000000000000000" pitchFamily="2" charset="0"/>
              </a:rPr>
              <a:t> (as in 'copy', 'copies' and 'copied')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Twinkl Cursive Looped" panose="02000000000000000000" pitchFamily="2" charset="0"/>
              </a:rPr>
              <a:t>Dropping the e off the end of a word when adding -</a:t>
            </a:r>
            <a:r>
              <a:rPr lang="en-GB" dirty="0" err="1">
                <a:solidFill>
                  <a:schemeClr val="tx1"/>
                </a:solidFill>
                <a:latin typeface="Twinkl Cursive Looped" panose="02000000000000000000" pitchFamily="2" charset="0"/>
              </a:rPr>
              <a:t>ing</a:t>
            </a:r>
            <a:r>
              <a:rPr lang="en-GB" dirty="0">
                <a:solidFill>
                  <a:schemeClr val="tx1"/>
                </a:solidFill>
                <a:latin typeface="Twinkl Cursive Looped" panose="02000000000000000000" pitchFamily="2" charset="0"/>
              </a:rPr>
              <a:t>, -</a:t>
            </a:r>
            <a:r>
              <a:rPr lang="en-GB" dirty="0" err="1">
                <a:solidFill>
                  <a:schemeClr val="tx1"/>
                </a:solidFill>
                <a:latin typeface="Twinkl Cursive Looped" panose="02000000000000000000" pitchFamily="2" charset="0"/>
              </a:rPr>
              <a:t>ed</a:t>
            </a:r>
            <a:r>
              <a:rPr lang="en-GB" dirty="0">
                <a:solidFill>
                  <a:schemeClr val="tx1"/>
                </a:solidFill>
                <a:latin typeface="Twinkl Cursive Looped" panose="02000000000000000000" pitchFamily="2" charset="0"/>
              </a:rPr>
              <a:t>, -</a:t>
            </a:r>
            <a:r>
              <a:rPr lang="en-GB" dirty="0" err="1">
                <a:solidFill>
                  <a:schemeClr val="tx1"/>
                </a:solidFill>
                <a:latin typeface="Twinkl Cursive Looped" panose="02000000000000000000" pitchFamily="2" charset="0"/>
              </a:rPr>
              <a:t>er</a:t>
            </a:r>
            <a:r>
              <a:rPr lang="en-GB" dirty="0">
                <a:solidFill>
                  <a:schemeClr val="tx1"/>
                </a:solidFill>
                <a:latin typeface="Twinkl Cursive Looped" panose="02000000000000000000" pitchFamily="2" charset="0"/>
              </a:rPr>
              <a:t> (as in 'hiking', 'hiked' and 'hiker')</a:t>
            </a:r>
          </a:p>
          <a:p>
            <a:pPr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>
              <a:latin typeface="Verdana" charset="0"/>
            </a:endParaRPr>
          </a:p>
        </p:txBody>
      </p:sp>
      <p:pic>
        <p:nvPicPr>
          <p:cNvPr id="49155" name="Picture 6" descr="spelling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814" y="140118"/>
            <a:ext cx="2663825" cy="182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33512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391</TotalTime>
  <Words>609</Words>
  <Application>Microsoft Office PowerPoint</Application>
  <PresentationFormat>On-screen Show (4:3)</PresentationFormat>
  <Paragraphs>85</Paragraphs>
  <Slides>15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7" baseType="lpstr">
      <vt:lpstr>ＭＳ Ｐゴシック</vt:lpstr>
      <vt:lpstr>Arial</vt:lpstr>
      <vt:lpstr>Calibri</vt:lpstr>
      <vt:lpstr>Candara</vt:lpstr>
      <vt:lpstr>Mangal</vt:lpstr>
      <vt:lpstr>Symbol</vt:lpstr>
      <vt:lpstr>Times New Roman</vt:lpstr>
      <vt:lpstr>Twinkl Cursive Looped</vt:lpstr>
      <vt:lpstr>Verdana</vt:lpstr>
      <vt:lpstr>Wingdings</vt:lpstr>
      <vt:lpstr>Waveform</vt:lpstr>
      <vt:lpstr>Chart</vt:lpstr>
      <vt:lpstr>Year 5 – Autumn Term   Meet the Teachers   </vt:lpstr>
      <vt:lpstr>Meet the team</vt:lpstr>
      <vt:lpstr>Curriculum Overview</vt:lpstr>
      <vt:lpstr>Curriculum Overview</vt:lpstr>
      <vt:lpstr>Curriculum Overview</vt:lpstr>
      <vt:lpstr>Reading</vt:lpstr>
      <vt:lpstr>Homework</vt:lpstr>
      <vt:lpstr>Reading at home</vt:lpstr>
      <vt:lpstr>Spellings</vt:lpstr>
      <vt:lpstr>Handwriting</vt:lpstr>
      <vt:lpstr>Mathematics and Times Tables</vt:lpstr>
      <vt:lpstr>P.E / Games</vt:lpstr>
      <vt:lpstr>Expectations</vt:lpstr>
      <vt:lpstr>Useful websites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3 – Autumn Term Parent Curriculum Information Meeting</dc:title>
  <dc:creator>Safa Chowdhury</dc:creator>
  <cp:lastModifiedBy>Michelle Eldridge</cp:lastModifiedBy>
  <cp:revision>56</cp:revision>
  <cp:lastPrinted>2018-10-05T07:22:31Z</cp:lastPrinted>
  <dcterms:created xsi:type="dcterms:W3CDTF">2015-09-10T20:11:16Z</dcterms:created>
  <dcterms:modified xsi:type="dcterms:W3CDTF">2022-09-29T14:58:21Z</dcterms:modified>
</cp:coreProperties>
</file>