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21"/>
  </p:notesMasterIdLst>
  <p:sldIdLst>
    <p:sldId id="257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76" r:id="rId12"/>
    <p:sldId id="269" r:id="rId13"/>
    <p:sldId id="270" r:id="rId14"/>
    <p:sldId id="272" r:id="rId15"/>
    <p:sldId id="273" r:id="rId16"/>
    <p:sldId id="278" r:id="rId17"/>
    <p:sldId id="277" r:id="rId18"/>
    <p:sldId id="275" r:id="rId19"/>
    <p:sldId id="274" r:id="rId20"/>
  </p:sldIdLst>
  <p:sldSz cx="9144000" cy="6858000" type="screen4x3"/>
  <p:notesSz cx="9940925" cy="6808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13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7734" cy="340439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892" y="1"/>
            <a:ext cx="4307734" cy="340439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3E73D202-8832-2143-AFC2-646F091DDD9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094" y="3234175"/>
            <a:ext cx="7952739" cy="3063954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67167"/>
            <a:ext cx="4307734" cy="340439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0439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3E3C4A1C-8419-9845-A439-ED89C934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5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17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36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about attitude and effort being an important factor in how</a:t>
            </a:r>
            <a:r>
              <a:rPr lang="en-US" baseline="0" dirty="0"/>
              <a:t> well their children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C4A1C-8419-9845-A439-ED89C934EB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76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1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38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1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0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3175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299657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defTabSz="457840">
              <a:defRPr/>
            </a:pPr>
            <a:r>
              <a:rPr lang="en-US">
                <a:latin typeface="Times New Roman" charset="0"/>
              </a:rPr>
              <a:t>Please use word</a:t>
            </a:r>
            <a:r>
              <a:rPr lang="en-US" baseline="0">
                <a:latin typeface="Times New Roman" charset="0"/>
              </a:rPr>
              <a:t> assessment instead of tests</a:t>
            </a:r>
            <a:endParaRPr lang="en-US">
              <a:latin typeface="Times New Roman" charset="0"/>
            </a:endParaRPr>
          </a:p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2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r>
              <a:rPr lang="en-US" dirty="0">
                <a:latin typeface="Times New Roman" charset="0"/>
              </a:rPr>
              <a:t>Please use word</a:t>
            </a:r>
            <a:r>
              <a:rPr lang="en-US" baseline="0" dirty="0">
                <a:latin typeface="Times New Roman" charset="0"/>
              </a:rPr>
              <a:t> assessment instead of tests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95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r>
              <a:rPr lang="en-US" dirty="0" err="1">
                <a:latin typeface="Times New Roman" charset="0"/>
              </a:rPr>
              <a:t>Sumdog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96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19113"/>
            <a:ext cx="3403600" cy="2552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4094" y="3234175"/>
            <a:ext cx="7952739" cy="306395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4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DD36-EAC6-6840-822C-22ECB5ED5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B153-414E-3343-B68A-E963AD861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5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google.co.uk/imgres?imgurl=http://www.pppst.com/banner_pe.gif&amp;imgrefurl=http://www.pppst.com/pe.html&amp;usg=__nyINd-HxDFs7l47oFRRKbpG8Q80=&amp;h=236&amp;w=711&amp;sz=33&amp;hl=en&amp;start=30&amp;zoom=1&amp;tbnid=h0slviKMwh5DZM:&amp;tbnh=46&amp;tbnw=140&amp;ei=jWdgUMuHC4HN0QWkg4GQDg&amp;prev=/search?q=physical+education&amp;start=20&amp;um=1&amp;hl=en&amp;safe=active&amp;sa=N&amp;rls=com.microsoft:*:IE-SearchBox&amp;rlz=1I7ADFA_enGB431&amp;tbm=isch&amp;um=1&amp;itbs=1" TargetMode="Externa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dmissions.org.uk/" TargetMode="External"/><Relationship Id="rId2" Type="http://schemas.openxmlformats.org/officeDocument/2006/relationships/hyperlink" Target="http://www.brent.gov.uk/admission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eorgecouros.ca/blog/wp-content/uploads/2010/07/helping-hand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g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maths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2.s3.envato.com/files/4509344/READING_KIDS-Preview.jpg&amp;imgrefurl=http://www.susology.com/label/kids+vector.html&amp;usg=__s5rcmVP32ggbUlaZ3SvZIRjv0u0=&amp;h=284&amp;w=590&amp;sz=55&amp;hl=en&amp;start=72&amp;zoom=1&amp;tbnid=oPbKeb10ST-fxM:&amp;tbnh=65&amp;tbnw=135&amp;ei=qWZgUKq2KOyY0QXnxYCgAg&amp;prev=/search?q=children+reading+at+home+cartoon&amp;start=60&amp;um=1&amp;hl=en&amp;safe=active&amp;sa=N&amp;rls=com.microsoft:*:IE-SearchBox&amp;rlz=1I7ADFA_enGB431&amp;tbm=isch&amp;um=1&amp;itbs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.uk/imgres?imgurl=http://3.bp.blogspot.com/-oHKh-sXSuYg/UArYZMrOvHI/AAAAAAAAAak/pHXnJpoGVWM/s1600/read+aloud+cartoon.jpg&amp;imgrefurl=http://principalj.blogspot.com/2012/07/the-importance-of-read-aloud-at-school.html&amp;usg=__Fj-S_v6xg6m1c3kwQo2c8oA5TR8=&amp;h=954&amp;w=745&amp;sz=136&amp;hl=en&amp;start=67&amp;zoom=1&amp;tbnid=tRQSvSsirzkisM:&amp;tbnh=148&amp;tbnw=116&amp;ei=22ZgUOeFOuai0QW97ICoDA&amp;prev=/search?q=reading+at+home+cartoon&amp;start=60&amp;um=1&amp;hl=en&amp;safe=active&amp;sa=N&amp;rls=com.microsoft:*:IE-SearchBox&amp;rlz=1I7ADFA_enGB431&amp;tbm=isch&amp;um=1&amp;itbs=1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topmarks.co.uk/maths-games/hit-the-butt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675562" cy="955675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Arial" charset="0"/>
              </a:rPr>
              <a:t>Year 6 – Autumn Term</a:t>
            </a:r>
            <a:br>
              <a:rPr lang="en-GB" sz="2800" dirty="0">
                <a:latin typeface="Arial" charset="0"/>
              </a:rPr>
            </a:br>
            <a:r>
              <a:rPr lang="en-GB" sz="2800" dirty="0">
                <a:latin typeface="Arial" charset="0"/>
              </a:rPr>
              <a:t>Parent Curriculum Information Meeting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1042988" y="2614573"/>
            <a:ext cx="74168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6600" b="1" dirty="0">
                <a:solidFill>
                  <a:srgbClr val="660066"/>
                </a:solidFill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3486388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552450"/>
            <a:ext cx="7315200" cy="641350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Spellings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41538" y="2520695"/>
            <a:ext cx="8229600" cy="2120710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The children are being taught spellings through focused weekly activities.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Spelling lists are sent home weekly.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Please help your child practise their spelling using their weekly spelling list. </a:t>
            </a:r>
          </a:p>
        </p:txBody>
      </p:sp>
      <p:pic>
        <p:nvPicPr>
          <p:cNvPr id="49155" name="Picture 6" descr="spelli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2663825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351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8738" y="487314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Home Learning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5966" y="1606295"/>
            <a:ext cx="8229600" cy="4326442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Online tuition for grammar, spelling, punctuation, Maths (e.g. Discovery education, </a:t>
            </a:r>
            <a:r>
              <a:rPr lang="en-GB" dirty="0" err="1">
                <a:latin typeface="Verdana" charset="0"/>
              </a:rPr>
              <a:t>Purplemash</a:t>
            </a:r>
            <a:r>
              <a:rPr lang="en-GB" dirty="0">
                <a:latin typeface="Verdana" charset="0"/>
              </a:rPr>
              <a:t>, Khan Academy)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Daily reading, at least thirty minutes. Check for understanding.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Practise spelling daily.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Listen to stories, borrow audio books.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Other media: radio, TV, documentaries.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Use dictionaries and record a vocabulary list.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247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552450"/>
            <a:ext cx="7315200" cy="641350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P.E / Games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827213"/>
            <a:ext cx="4968875" cy="450597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PE is every </a:t>
            </a:r>
            <a:r>
              <a:rPr lang="en-GB" b="1" dirty="0">
                <a:latin typeface="Verdana" charset="0"/>
              </a:rPr>
              <a:t>WEDNESDAY </a:t>
            </a:r>
            <a:r>
              <a:rPr lang="en-GB" dirty="0">
                <a:latin typeface="Verdana" charset="0"/>
              </a:rPr>
              <a:t>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The children will need: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dark joggers;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trainers for outdoors;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house t-shirt;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warm jumper. 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Every class will be doing 9 weeks of swimming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6010275" y="2270125"/>
          <a:ext cx="13144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Chart" r:id="rId4" imgW="1320800" imgH="863600" progId="MSGraph.Chart.8">
                  <p:embed/>
                </p:oleObj>
              </mc:Choice>
              <mc:Fallback>
                <p:oleObj name="Chart" r:id="rId4" imgW="1320800" imgH="86360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2270125"/>
                        <a:ext cx="13144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4" name="Picture 7" descr="banner_p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2447925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5" name="Picture 11" descr="spor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773238"/>
            <a:ext cx="26289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47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552450"/>
            <a:ext cx="7315200" cy="641350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P.E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62118" y="1912497"/>
            <a:ext cx="7819763" cy="4762459"/>
          </a:xfrm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latin typeface="Verdana" charset="0"/>
              </a:rPr>
              <a:t>P.E. will be taking place in the hall only when the weather is poor.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latin typeface="Verdana" charset="0"/>
              </a:rPr>
              <a:t>Children are encouraged to use plimsolls for indoor P.E.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latin typeface="Verdana" charset="0"/>
              </a:rPr>
              <a:t>No jewellery is permitted during P.E</a:t>
            </a:r>
            <a:r>
              <a:rPr lang="en-GB" sz="2800" dirty="0">
                <a:latin typeface="Verdana" charset="0"/>
              </a:rPr>
              <a:t>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latin typeface="Verdana" charset="0"/>
              </a:rPr>
              <a:t>Encourage children to carry their own water bottles to school.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latin typeface="Verdana" charset="0"/>
              </a:rPr>
              <a:t>Children need to come in wearing their PE uniform </a:t>
            </a:r>
          </a:p>
        </p:txBody>
      </p:sp>
    </p:spTree>
    <p:extLst>
      <p:ext uri="{BB962C8B-B14F-4D97-AF65-F5344CB8AC3E}">
        <p14:creationId xmlns:p14="http://schemas.microsoft.com/office/powerpoint/2010/main" val="2655608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Grp="1" noChangeArrowheads="1"/>
          </p:cNvSpPr>
          <p:nvPr>
            <p:ph idx="1"/>
          </p:nvPr>
        </p:nvSpPr>
        <p:spPr>
          <a:xfrm>
            <a:off x="867833" y="2640537"/>
            <a:ext cx="7408333" cy="4208586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Verdana" charset="0"/>
              </a:rPr>
              <a:t>Each week a child will be selected to become </a:t>
            </a:r>
            <a:r>
              <a:rPr lang="ja-JP" altLang="en-GB" sz="2800" dirty="0">
                <a:latin typeface="Verdana" charset="0"/>
                <a:ea typeface="HGP明朝E" charset="0"/>
                <a:cs typeface="HGP明朝E" charset="0"/>
              </a:rPr>
              <a:t>‘</a:t>
            </a:r>
            <a:r>
              <a:rPr lang="en-GB" altLang="ja-JP" sz="2800" dirty="0">
                <a:latin typeface="Verdana" charset="0"/>
              </a:rPr>
              <a:t>Star of the week</a:t>
            </a:r>
            <a:r>
              <a:rPr lang="ja-JP" altLang="en-GB" sz="2800" dirty="0">
                <a:latin typeface="Verdana" charset="0"/>
                <a:ea typeface="HGP明朝E" charset="0"/>
                <a:cs typeface="HGP明朝E" charset="0"/>
              </a:rPr>
              <a:t>’</a:t>
            </a:r>
            <a:r>
              <a:rPr lang="en-GB" altLang="ja-JP" sz="2800" dirty="0">
                <a:latin typeface="Verdana" charset="0"/>
              </a:rPr>
              <a:t>.</a:t>
            </a:r>
            <a:endParaRPr lang="en-GB" sz="2800" dirty="0">
              <a:latin typeface="Verdana" charset="0"/>
            </a:endParaRPr>
          </a:p>
          <a:p>
            <a:pPr eaLnBrk="1" hangingPunct="1"/>
            <a:r>
              <a:rPr lang="en-GB" sz="2800" dirty="0">
                <a:latin typeface="Verdana" charset="0"/>
              </a:rPr>
              <a:t>We award one child per week making exceptional progress in an area of their learning and/or behaviour.</a:t>
            </a:r>
          </a:p>
          <a:p>
            <a:pPr eaLnBrk="1" hangingPunct="1"/>
            <a:r>
              <a:rPr lang="en-GB" sz="2800" dirty="0">
                <a:latin typeface="Verdana" charset="0"/>
              </a:rPr>
              <a:t>We also give a weekly award to children who displayed an exemplary attitude linked the value of the month.</a:t>
            </a:r>
          </a:p>
          <a:p>
            <a:pPr eaLnBrk="1" hangingPunct="1"/>
            <a:endParaRPr lang="en-GB" sz="2000" dirty="0">
              <a:latin typeface="Verdana" charset="0"/>
            </a:endParaRPr>
          </a:p>
          <a:p>
            <a:pPr eaLnBrk="1" hangingPunct="1"/>
            <a:endParaRPr lang="en-GB" sz="2500" dirty="0">
              <a:latin typeface="Verdana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latin typeface="Arial" charset="0"/>
              </a:rPr>
              <a:t>Star of the Week</a:t>
            </a:r>
          </a:p>
        </p:txBody>
      </p:sp>
    </p:spTree>
    <p:extLst>
      <p:ext uri="{BB962C8B-B14F-4D97-AF65-F5344CB8AC3E}">
        <p14:creationId xmlns:p14="http://schemas.microsoft.com/office/powerpoint/2010/main" val="1143327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90326" y="1474098"/>
            <a:ext cx="7963347" cy="4340388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Please bring your child promptly to school for </a:t>
            </a:r>
            <a:r>
              <a:rPr lang="cy-GB" sz="2300" b="1" dirty="0">
                <a:latin typeface="Verdana" charset="0"/>
                <a:ea typeface="+mn-ea"/>
                <a:cs typeface="+mn-cs"/>
              </a:rPr>
              <a:t>8.40am</a:t>
            </a:r>
            <a:r>
              <a:rPr lang="cy-GB" sz="2300" dirty="0">
                <a:latin typeface="Verdana" charset="0"/>
                <a:ea typeface="+mn-ea"/>
                <a:cs typeface="+mn-cs"/>
              </a:rPr>
              <a:t> and pick them up promptly for </a:t>
            </a:r>
            <a:r>
              <a:rPr lang="cy-GB" sz="2300" b="1" dirty="0">
                <a:latin typeface="Verdana" charset="0"/>
                <a:ea typeface="+mn-ea"/>
                <a:cs typeface="+mn-cs"/>
              </a:rPr>
              <a:t>3.20pm</a:t>
            </a:r>
            <a:r>
              <a:rPr lang="cy-GB" sz="2300" dirty="0">
                <a:latin typeface="Verdana" charset="0"/>
                <a:ea typeface="+mn-ea"/>
                <a:cs typeface="+mn-cs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</a:rPr>
              <a:t>In addition, if your child is attending an intervention before school please ensure they arrive on time </a:t>
            </a:r>
            <a:endParaRPr lang="cy-GB" sz="2300" dirty="0">
              <a:latin typeface="Verdana" charset="0"/>
              <a:ea typeface="+mn-ea"/>
              <a:cs typeface="+mn-cs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If your child is unwell please telephone the school on the day they are absent so that the registers can be marked accordingly.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Classes are awarded attendance awards so encourage your child to contribute as much as they can.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Book bags should hold their home readers and their reading logs. These should be brought to school daily.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Talk to your child at home about their learning and listening.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sz="2300" dirty="0">
                <a:latin typeface="Verdana" charset="0"/>
                <a:ea typeface="+mn-ea"/>
                <a:cs typeface="+mn-cs"/>
              </a:rPr>
              <a:t>If you need to speak to the class teacher, please contact the office to make an appointment. </a:t>
            </a:r>
            <a:endParaRPr lang="en-US" sz="1600" dirty="0">
              <a:latin typeface="Verdana" charset="0"/>
              <a:ea typeface="+mn-ea"/>
              <a:cs typeface="+mn-cs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y-GB" dirty="0">
                <a:latin typeface="Arial" charset="0"/>
              </a:rPr>
              <a:t>House keeping 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92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FED906-74B3-444E-9856-E28033E1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Uniform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E4E451-528E-4228-95D1-6DC671C07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2" y="1363829"/>
            <a:ext cx="4644190" cy="32821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3E1051-A468-487D-B97F-315FB0ECC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442" y="1363829"/>
            <a:ext cx="4172245" cy="53620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4118B5-AA81-4B14-9D8B-2C527A6949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313" y="4645944"/>
            <a:ext cx="4509129" cy="207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10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450AE8-962A-40E3-9647-5C7B67EA5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6 SATS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A6949-BA15-48DE-B8D8-026C160F170D}"/>
              </a:ext>
            </a:extLst>
          </p:cNvPr>
          <p:cNvSpPr/>
          <p:nvPr/>
        </p:nvSpPr>
        <p:spPr>
          <a:xfrm>
            <a:off x="246185" y="247915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GB" sz="4000" b="1" dirty="0">
                <a:solidFill>
                  <a:srgbClr val="0B0C0C"/>
                </a:solidFill>
                <a:latin typeface="nta"/>
              </a:rPr>
              <a:t>Key stage 2</a:t>
            </a:r>
          </a:p>
          <a:p>
            <a:r>
              <a:rPr lang="en-GB" sz="4000" dirty="0">
                <a:solidFill>
                  <a:srgbClr val="0B0C0C"/>
                </a:solidFill>
                <a:latin typeface="nta"/>
              </a:rPr>
              <a:t>The key stage 2 tests are timetabled for May 2023.</a:t>
            </a:r>
            <a:endParaRPr lang="en-GB" b="0" i="0" dirty="0">
              <a:solidFill>
                <a:srgbClr val="0B0C0C"/>
              </a:solidFill>
              <a:effectLst/>
              <a:latin typeface="nta"/>
            </a:endParaRPr>
          </a:p>
        </p:txBody>
      </p:sp>
      <p:pic>
        <p:nvPicPr>
          <p:cNvPr id="26626" name="Picture 2" descr="A Message To All Year Sixes | Blog | Year six, Friends quotes, Teaching">
            <a:extLst>
              <a:ext uri="{FF2B5EF4-FFF2-40B4-BE49-F238E27FC236}">
                <a16:creationId xmlns:a16="http://schemas.microsoft.com/office/drawing/2014/main" id="{D84368B6-7BCD-4C35-97A4-494958E30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185" y="2805978"/>
            <a:ext cx="4079630" cy="37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903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8053569" cy="3450696"/>
          </a:xfrm>
        </p:spPr>
        <p:txBody>
          <a:bodyPr/>
          <a:lstStyle/>
          <a:p>
            <a:r>
              <a:rPr lang="en-GB" dirty="0"/>
              <a:t>Deadline – 31</a:t>
            </a:r>
            <a:r>
              <a:rPr lang="en-GB" baseline="30000" dirty="0"/>
              <a:t>st</a:t>
            </a:r>
            <a:r>
              <a:rPr lang="en-GB" dirty="0"/>
              <a:t> October 2022</a:t>
            </a:r>
          </a:p>
          <a:p>
            <a:r>
              <a:rPr lang="en-GB" dirty="0"/>
              <a:t>Two websites on the form </a:t>
            </a:r>
            <a:r>
              <a:rPr lang="en-GB" dirty="0">
                <a:hlinkClick r:id="rId2"/>
              </a:rPr>
              <a:t>www.brent.gov.uk/admissions</a:t>
            </a:r>
            <a:endParaRPr lang="en-GB" dirty="0"/>
          </a:p>
          <a:p>
            <a:endParaRPr lang="en-GB" dirty="0"/>
          </a:p>
          <a:p>
            <a:r>
              <a:rPr lang="en-GB" dirty="0"/>
              <a:t>After you have decided the school preferences, visit this website </a:t>
            </a:r>
            <a:r>
              <a:rPr lang="en-GB" dirty="0">
                <a:hlinkClick r:id="rId3"/>
              </a:rPr>
              <a:t>www.eadmissions.org.uk</a:t>
            </a:r>
            <a:r>
              <a:rPr lang="en-GB" dirty="0"/>
              <a:t> to complete the application form.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Application for Secondary Schools</a:t>
            </a:r>
          </a:p>
        </p:txBody>
      </p:sp>
    </p:spTree>
    <p:extLst>
      <p:ext uri="{BB962C8B-B14F-4D97-AF65-F5344CB8AC3E}">
        <p14:creationId xmlns:p14="http://schemas.microsoft.com/office/powerpoint/2010/main" val="1470787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idx="1"/>
          </p:nvPr>
        </p:nvSpPr>
        <p:spPr>
          <a:xfrm>
            <a:off x="630314" y="2686844"/>
            <a:ext cx="8259085" cy="1276376"/>
          </a:xfrm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Are there any questions?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Feel free to contact us, through the office, if there are any concerns with your child.</a:t>
            </a:r>
          </a:p>
        </p:txBody>
      </p:sp>
      <p:sp>
        <p:nvSpPr>
          <p:cNvPr id="5939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6028" y="512989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 charset="0"/>
              </a:rPr>
              <a:t>Thank you for listening</a:t>
            </a: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511" y="4813176"/>
            <a:ext cx="13477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24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424863" cy="5040312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Verdana" charset="0"/>
              <a:ea typeface="+mn-ea"/>
              <a:cs typeface="+mn-cs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Verdana" charset="0"/>
              <a:ea typeface="+mn-ea"/>
              <a:cs typeface="+mn-cs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Verdana" charset="0"/>
              <a:ea typeface="+mn-ea"/>
              <a:cs typeface="+mn-cs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Verdana" charset="0"/>
              <a:ea typeface="+mn-ea"/>
              <a:cs typeface="+mn-cs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800" b="1" dirty="0">
                <a:latin typeface="Verdana" charset="0"/>
                <a:ea typeface="+mn-ea"/>
                <a:cs typeface="+mn-cs"/>
              </a:rPr>
              <a:t>Class Teachers</a:t>
            </a:r>
          </a:p>
          <a:p>
            <a:pPr fontAlgn="t"/>
            <a:r>
              <a:rPr lang="en-GB" b="1" dirty="0"/>
              <a:t>6L Mr Chatton</a:t>
            </a:r>
          </a:p>
          <a:p>
            <a:pPr fontAlgn="t"/>
            <a:r>
              <a:rPr lang="en-GB" b="1" dirty="0"/>
              <a:t>6Y Ms I Jones</a:t>
            </a:r>
          </a:p>
          <a:p>
            <a:pPr fontAlgn="t"/>
            <a:r>
              <a:rPr lang="en-GB" b="1" dirty="0"/>
              <a:t>6O Ms M Hunt</a:t>
            </a:r>
          </a:p>
          <a:p>
            <a:pPr fontAlgn="t"/>
            <a:r>
              <a:rPr lang="en-GB" b="1" dirty="0"/>
              <a:t>6N Mr Viegas </a:t>
            </a:r>
          </a:p>
          <a:p>
            <a:pPr marL="0" indent="0" fontAlgn="t">
              <a:buNone/>
            </a:pPr>
            <a:r>
              <a:rPr lang="en-US" sz="1800" b="1" dirty="0">
                <a:latin typeface="Verdana" charset="0"/>
              </a:rPr>
              <a:t>Support Staff</a:t>
            </a:r>
            <a:endParaRPr lang="en-GB" sz="1800" b="1" dirty="0">
              <a:latin typeface="Verdana" charset="0"/>
            </a:endParaRPr>
          </a:p>
          <a:p>
            <a:pPr fontAlgn="t"/>
            <a:r>
              <a:rPr lang="en-GB" b="1" dirty="0"/>
              <a:t>Mrs Shah</a:t>
            </a:r>
          </a:p>
          <a:p>
            <a:pPr fontAlgn="t"/>
            <a:r>
              <a:rPr lang="en-GB" b="1" dirty="0"/>
              <a:t>Ms </a:t>
            </a:r>
            <a:r>
              <a:rPr lang="en-GB" b="1" dirty="0" err="1"/>
              <a:t>Jina</a:t>
            </a:r>
            <a:endParaRPr lang="en-GB" b="1" dirty="0"/>
          </a:p>
          <a:p>
            <a:pPr fontAlgn="t"/>
            <a:r>
              <a:rPr lang="en-GB" b="1" dirty="0"/>
              <a:t>Mrs A Clack</a:t>
            </a:r>
            <a:r>
              <a:rPr lang="en-US" sz="1800" b="1" dirty="0">
                <a:solidFill>
                  <a:srgbClr val="000090"/>
                </a:solidFill>
                <a:latin typeface="Verdana" charset="0"/>
                <a:ea typeface="+mn-ea"/>
                <a:cs typeface="+mn-cs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endParaRPr lang="en-GB" sz="1800" dirty="0">
              <a:solidFill>
                <a:srgbClr val="000090"/>
              </a:solidFill>
              <a:latin typeface="Verdana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endParaRPr lang="en-US" sz="1800" dirty="0">
              <a:solidFill>
                <a:srgbClr val="000090"/>
              </a:solidFill>
              <a:latin typeface="Verdana" charset="0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16837" cy="1447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Meet the teachers</a:t>
            </a:r>
            <a:endParaRPr lang="en-GB">
              <a:latin typeface="Arial" charset="0"/>
            </a:endParaRPr>
          </a:p>
        </p:txBody>
      </p:sp>
      <p:pic>
        <p:nvPicPr>
          <p:cNvPr id="32771" name="Picture 6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52" y="4641850"/>
            <a:ext cx="2361561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30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74938"/>
            <a:ext cx="8642350" cy="3633787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GB" b="1" dirty="0">
                <a:latin typeface="Verdana"/>
                <a:ea typeface="+mn-ea"/>
                <a:cs typeface="Verdana"/>
              </a:rPr>
              <a:t>Literacy:  Daily lessons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GB" dirty="0">
                <a:latin typeface="Verdana"/>
                <a:cs typeface="Verdana"/>
              </a:rPr>
              <a:t>   Diary entries, narratives, formal and informal letters, description, Grammar, Spelling, Vipers</a:t>
            </a:r>
            <a:r>
              <a:rPr lang="en-US" dirty="0">
                <a:latin typeface="Verdana"/>
                <a:cs typeface="Verdana"/>
              </a:rPr>
              <a:t>,</a:t>
            </a:r>
            <a:r>
              <a:rPr lang="en-US" dirty="0">
                <a:latin typeface="Verdana"/>
                <a:ea typeface="+mn-ea"/>
                <a:cs typeface="Verdana"/>
              </a:rPr>
              <a:t> 1-1 reading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en-US" dirty="0">
              <a:latin typeface="Verdana"/>
              <a:ea typeface="+mn-ea"/>
              <a:cs typeface="Verdan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b="1" dirty="0" err="1">
                <a:latin typeface="Verdana"/>
                <a:ea typeface="+mn-ea"/>
                <a:cs typeface="Verdana"/>
              </a:rPr>
              <a:t>Maths</a:t>
            </a:r>
            <a:r>
              <a:rPr lang="en-US" b="1" dirty="0">
                <a:latin typeface="Verdana"/>
                <a:ea typeface="+mn-ea"/>
                <a:cs typeface="Verdana"/>
              </a:rPr>
              <a:t>:  Daily lessons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US" dirty="0">
                <a:latin typeface="Verdana"/>
                <a:cs typeface="Verdana"/>
              </a:rPr>
              <a:t>Read and write numbers up to 10 000 000, using negative numbers in context, decimal numbers in context, multiplication and division, word problems, using estimation to check calculations.</a:t>
            </a:r>
            <a:endParaRPr lang="en-US" b="1" dirty="0">
              <a:latin typeface="Verdana"/>
              <a:ea typeface="+mn-ea"/>
              <a:cs typeface="Verdan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None/>
              <a:defRPr/>
            </a:pPr>
            <a:endParaRPr lang="en-US" sz="2000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y-GB" dirty="0">
                <a:latin typeface="Arial" charset="0"/>
              </a:rPr>
              <a:t>The Autumn Term</a:t>
            </a:r>
            <a:br>
              <a:rPr lang="cy-GB" dirty="0">
                <a:latin typeface="Arial" charset="0"/>
              </a:rPr>
            </a:br>
            <a:r>
              <a:rPr lang="cy-GB" dirty="0">
                <a:latin typeface="Arial" charset="0"/>
              </a:rPr>
              <a:t>Curriculum Overview</a:t>
            </a:r>
            <a:endParaRPr lang="en-US" dirty="0">
              <a:latin typeface="Arial" charset="0"/>
            </a:endParaRPr>
          </a:p>
        </p:txBody>
      </p:sp>
      <p:pic>
        <p:nvPicPr>
          <p:cNvPr id="3481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1831975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6250"/>
            <a:ext cx="1831975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13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700213"/>
            <a:ext cx="8532812" cy="42418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sz="2500" dirty="0">
                <a:solidFill>
                  <a:srgbClr val="000090"/>
                </a:solidFill>
                <a:latin typeface="Verdana"/>
              </a:rPr>
              <a:t>Computing: 3D design and data handling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Blip>
                <a:blip r:embed="rId2"/>
              </a:buBlip>
              <a:defRPr/>
            </a:pPr>
            <a:r>
              <a:rPr lang="en-US" sz="2500" dirty="0">
                <a:solidFill>
                  <a:srgbClr val="000090"/>
                </a:solidFill>
                <a:latin typeface="Verdana"/>
              </a:rPr>
              <a:t>RE</a:t>
            </a: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: What is the best way to show commitment to God?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PSHE: Being Me in My World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History: The Mayans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dirty="0">
                <a:solidFill>
                  <a:srgbClr val="000090"/>
                </a:solidFill>
                <a:latin typeface="Verdana"/>
                <a:ea typeface="+mn-ea"/>
                <a:cs typeface="Verdana"/>
              </a:rPr>
              <a:t>Art: Photo Montage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Science: Biology (Body health) </a:t>
            </a:r>
            <a:endParaRPr lang="en-US" dirty="0">
              <a:solidFill>
                <a:srgbClr val="000090"/>
              </a:solidFill>
              <a:latin typeface="Verdana"/>
              <a:ea typeface="+mn-ea"/>
              <a:cs typeface="Verdana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None/>
              <a:defRPr/>
            </a:pPr>
            <a:endParaRPr lang="en-US" b="1" dirty="0">
              <a:solidFill>
                <a:srgbClr val="000090"/>
              </a:solidFill>
              <a:latin typeface="Verdana"/>
              <a:cs typeface="Verdana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Blip>
                <a:blip r:embed="rId2"/>
              </a:buBlip>
              <a:defRPr/>
            </a:pPr>
            <a:r>
              <a:rPr lang="en-US" b="1" dirty="0">
                <a:solidFill>
                  <a:srgbClr val="000090"/>
                </a:solidFill>
                <a:latin typeface="Verdana"/>
                <a:cs typeface="Verdana"/>
              </a:rPr>
              <a:t>PE</a:t>
            </a: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: Athletics, Cricket, Gymnastics and Dance</a:t>
            </a:r>
          </a:p>
          <a:p>
            <a:pPr>
              <a:lnSpc>
                <a:spcPct val="90000"/>
              </a:lnSpc>
              <a:buClr>
                <a:schemeClr val="tx1"/>
              </a:buClr>
              <a:buBlip>
                <a:blip r:embed="rId2"/>
              </a:buBlip>
              <a:defRPr/>
            </a:pPr>
            <a:r>
              <a:rPr lang="en-US" b="1" dirty="0">
                <a:solidFill>
                  <a:srgbClr val="000090"/>
                </a:solidFill>
                <a:latin typeface="Verdana"/>
                <a:cs typeface="Verdana"/>
              </a:rPr>
              <a:t>Music</a:t>
            </a: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: </a:t>
            </a:r>
            <a:r>
              <a:rPr lang="en-GB" dirty="0"/>
              <a:t>World Music and Cyclic Patterns </a:t>
            </a:r>
            <a:endParaRPr lang="en-US" dirty="0">
              <a:solidFill>
                <a:srgbClr val="000090"/>
              </a:solidFill>
              <a:latin typeface="Verdana"/>
              <a:cs typeface="Verdana"/>
            </a:endParaRPr>
          </a:p>
          <a:p>
            <a:r>
              <a:rPr lang="en-US" b="1" dirty="0">
                <a:solidFill>
                  <a:srgbClr val="000090"/>
                </a:solidFill>
                <a:latin typeface="Verdana"/>
                <a:cs typeface="Verdana"/>
              </a:rPr>
              <a:t>Spanish</a:t>
            </a:r>
            <a:r>
              <a:rPr lang="en-US" dirty="0">
                <a:solidFill>
                  <a:srgbClr val="000090"/>
                </a:solidFill>
                <a:latin typeface="Verdana"/>
                <a:cs typeface="Verdana"/>
              </a:rPr>
              <a:t>:  </a:t>
            </a:r>
            <a:r>
              <a:rPr lang="en-GB" dirty="0"/>
              <a:t>Day in a school, places in the school (</a:t>
            </a:r>
            <a:r>
              <a:rPr lang="en-GB" dirty="0" err="1"/>
              <a:t>clase</a:t>
            </a:r>
            <a:r>
              <a:rPr lang="en-GB" dirty="0"/>
              <a:t>, </a:t>
            </a:r>
            <a:r>
              <a:rPr lang="en-GB" dirty="0" err="1"/>
              <a:t>sala</a:t>
            </a:r>
            <a:r>
              <a:rPr lang="en-GB" dirty="0"/>
              <a:t> de </a:t>
            </a:r>
            <a:r>
              <a:rPr lang="en-GB" dirty="0" err="1"/>
              <a:t>profesores</a:t>
            </a:r>
            <a:r>
              <a:rPr lang="en-GB" dirty="0"/>
              <a:t>…), Routines,  Classroom objects (</a:t>
            </a:r>
            <a:r>
              <a:rPr lang="en-GB" dirty="0" err="1"/>
              <a:t>sacapuntas</a:t>
            </a:r>
            <a:r>
              <a:rPr lang="en-GB" dirty="0"/>
              <a:t>, </a:t>
            </a:r>
            <a:r>
              <a:rPr lang="en-GB" dirty="0" err="1"/>
              <a:t>goma</a:t>
            </a:r>
            <a:r>
              <a:rPr lang="en-GB" dirty="0"/>
              <a:t>), School subjects (</a:t>
            </a:r>
            <a:r>
              <a:rPr lang="en-GB" dirty="0" err="1"/>
              <a:t>matemáticas</a:t>
            </a:r>
            <a:r>
              <a:rPr lang="en-GB" dirty="0"/>
              <a:t>, </a:t>
            </a:r>
            <a:r>
              <a:rPr lang="en-GB" dirty="0" err="1"/>
              <a:t>español</a:t>
            </a:r>
            <a:r>
              <a:rPr lang="en-GB" dirty="0"/>
              <a:t>, </a:t>
            </a:r>
            <a:r>
              <a:rPr lang="en-GB" dirty="0" err="1"/>
              <a:t>historia</a:t>
            </a:r>
            <a:r>
              <a:rPr lang="en-GB" dirty="0"/>
              <a:t>), Like/Dislike/hate:</a:t>
            </a:r>
            <a:endParaRPr lang="en-US" dirty="0">
              <a:latin typeface="Verdana"/>
              <a:ea typeface="+mn-ea"/>
              <a:cs typeface="Verdan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None/>
              <a:defRPr/>
            </a:pPr>
            <a:endParaRPr lang="en-US" sz="2800" dirty="0">
              <a:latin typeface="Verdana"/>
              <a:ea typeface="+mn-ea"/>
              <a:cs typeface="Verdan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Blip>
                <a:blip r:embed="rId2"/>
              </a:buBlip>
              <a:defRPr/>
            </a:pPr>
            <a:endParaRPr lang="en-US" sz="2800" b="1" dirty="0">
              <a:latin typeface="Verdana"/>
              <a:ea typeface="+mn-ea"/>
              <a:cs typeface="Verdan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charset="0"/>
              <a:buNone/>
              <a:defRPr/>
            </a:pPr>
            <a:endParaRPr lang="en-US" sz="2800" dirty="0">
              <a:latin typeface="Verdana"/>
              <a:ea typeface="+mn-ea"/>
              <a:cs typeface="Verdana"/>
            </a:endParaRPr>
          </a:p>
        </p:txBody>
      </p:sp>
      <p:sp>
        <p:nvSpPr>
          <p:cNvPr id="35842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cy-GB" sz="4400">
                <a:solidFill>
                  <a:srgbClr val="FFFFFF"/>
                </a:solidFill>
              </a:rPr>
              <a:t>The Autumn Term</a:t>
            </a:r>
            <a:endParaRPr lang="en-US" sz="4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5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989138"/>
            <a:ext cx="8207375" cy="4674229"/>
          </a:xfrm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Reading activities take place every day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Focus on Key skills: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   Vipers – Vocabulary, inference, prediction, explaining, retrieval and summarise 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Group reading using a shared text, interactive books or book with the class teacher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Individual reading and 1-1 reading for daily readers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Shared reading with whole class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Verdana" charset="0"/>
              </a:rPr>
              <a:t>Accelerated Reader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latin typeface="Verdana" charset="0"/>
              </a:rPr>
              <a:t>Encourage reading for pleasure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487314"/>
            <a:ext cx="7313612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 charset="0"/>
              </a:rPr>
              <a:t>Reading</a:t>
            </a:r>
          </a:p>
        </p:txBody>
      </p:sp>
      <p:pic>
        <p:nvPicPr>
          <p:cNvPr id="368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5157788"/>
            <a:ext cx="136683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211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458787" y="1907223"/>
            <a:ext cx="8234875" cy="3531352"/>
          </a:xfrm>
        </p:spPr>
        <p:txBody>
          <a:bodyPr wrap="square" lIns="90000" tIns="46800" rIns="90000" bIns="46800" rtlCol="0">
            <a:spAutoFit/>
          </a:bodyPr>
          <a:lstStyle/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Verdana" charset="0"/>
                <a:ea typeface="+mn-ea"/>
                <a:cs typeface="+mn-cs"/>
              </a:rPr>
              <a:t>Homework is given </a:t>
            </a:r>
            <a:r>
              <a:rPr lang="en-GB" sz="2500" dirty="0">
                <a:latin typeface="Verdana" charset="0"/>
              </a:rPr>
              <a:t>each week:</a:t>
            </a:r>
            <a:endParaRPr lang="en-GB" sz="2500" dirty="0">
              <a:latin typeface="Verdana" charset="0"/>
              <a:ea typeface="+mn-ea"/>
              <a:cs typeface="+mn-cs"/>
            </a:endParaRPr>
          </a:p>
          <a:p>
            <a:pPr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Verdana" charset="0"/>
              </a:rPr>
              <a:t>Literacy homework(SPAG.com)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Verdana" charset="0"/>
                <a:ea typeface="+mn-ea"/>
                <a:cs typeface="+mn-cs"/>
              </a:rPr>
              <a:t>Maths homework (My maths, Times Tables </a:t>
            </a:r>
            <a:r>
              <a:rPr lang="en-GB" sz="2500" dirty="0" err="1">
                <a:latin typeface="Verdana" charset="0"/>
                <a:ea typeface="+mn-ea"/>
                <a:cs typeface="+mn-cs"/>
              </a:rPr>
              <a:t>Rockstars</a:t>
            </a:r>
            <a:r>
              <a:rPr lang="en-GB" sz="2500" dirty="0">
                <a:latin typeface="Verdana" charset="0"/>
                <a:ea typeface="+mn-ea"/>
                <a:cs typeface="+mn-cs"/>
              </a:rPr>
              <a:t>)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Verdana" charset="0"/>
                <a:ea typeface="+mn-ea"/>
                <a:cs typeface="+mn-cs"/>
              </a:rPr>
              <a:t>Spelling homework Reading (daily reading) </a:t>
            </a:r>
            <a:r>
              <a:rPr lang="en-GB" sz="2500" b="1" dirty="0">
                <a:latin typeface="Verdana" charset="0"/>
                <a:ea typeface="+mn-ea"/>
                <a:cs typeface="+mn-cs"/>
              </a:rPr>
              <a:t>Parents to log comment once a week. </a:t>
            </a:r>
          </a:p>
          <a:p>
            <a:pPr marL="0" indent="0" algn="ctr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solidFill>
                  <a:srgbClr val="FF0000"/>
                </a:solidFill>
                <a:latin typeface="Verdana" charset="0"/>
                <a:ea typeface="+mn-ea"/>
                <a:cs typeface="+mn-cs"/>
              </a:rPr>
              <a:t>All homework and reading records will be monitored.</a:t>
            </a:r>
          </a:p>
        </p:txBody>
      </p:sp>
      <p:sp>
        <p:nvSpPr>
          <p:cNvPr id="40962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149225"/>
            <a:ext cx="7315200" cy="1447800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Homework and Reading records</a:t>
            </a:r>
          </a:p>
        </p:txBody>
      </p:sp>
    </p:spTree>
    <p:extLst>
      <p:ext uri="{BB962C8B-B14F-4D97-AF65-F5344CB8AC3E}">
        <p14:creationId xmlns:p14="http://schemas.microsoft.com/office/powerpoint/2010/main" val="3359662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idx="1"/>
          </p:nvPr>
        </p:nvSpPr>
        <p:spPr>
          <a:xfrm>
            <a:off x="287337" y="2178775"/>
            <a:ext cx="8569325" cy="3949416"/>
          </a:xfrm>
        </p:spPr>
        <p:txBody>
          <a:bodyPr lIns="90000" tIns="46800" rIns="90000" bIns="46800">
            <a:spAutoFit/>
          </a:bodyPr>
          <a:lstStyle/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u="sng" dirty="0">
                <a:latin typeface="Verdana" charset="0"/>
              </a:rPr>
              <a:t>Literacy homework: 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</a:rPr>
              <a:t>To be completed online.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u="sng" dirty="0">
                <a:latin typeface="Verdana" charset="0"/>
              </a:rPr>
              <a:t>Maths homework:</a:t>
            </a:r>
          </a:p>
          <a:p>
            <a:pPr marL="0" indent="0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</a:rPr>
              <a:t>To be completed online .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u="sng" dirty="0">
                <a:latin typeface="Verdana" charset="0"/>
              </a:rPr>
              <a:t>Spellings: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</a:rPr>
              <a:t>Word lists are made up of words from the national curriculum. 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</a:rPr>
              <a:t>When your child has spellings to learn, please practise the spelling pattern with them as well as learning the words off by heart.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</a:rPr>
              <a:t>Spelling list for years 3/4 and 5/6</a:t>
            </a:r>
          </a:p>
          <a:p>
            <a:pPr marL="0" indent="0" eaLnBrk="1" hangingPunct="1">
              <a:spcBef>
                <a:spcPts val="700"/>
              </a:spcBef>
              <a:buFont typeface="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u="sng" dirty="0">
                <a:latin typeface="Verdana" charset="0"/>
                <a:hlinkClick r:id="rId3"/>
              </a:rPr>
              <a:t>www.spag.com</a:t>
            </a:r>
            <a:endParaRPr lang="en-GB" sz="1800" u="sng" dirty="0">
              <a:latin typeface="Verdana" charset="0"/>
            </a:endParaRPr>
          </a:p>
          <a:p>
            <a:pPr marL="0" indent="0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u="sng" dirty="0">
                <a:latin typeface="Verdana" charset="0"/>
                <a:hlinkClick r:id="rId4"/>
              </a:rPr>
              <a:t>https://www.mymaths.co.uk/</a:t>
            </a:r>
            <a:endParaRPr lang="en-GB" sz="1800" dirty="0">
              <a:latin typeface="Verdana" charset="0"/>
            </a:endParaRPr>
          </a:p>
        </p:txBody>
      </p:sp>
      <p:sp>
        <p:nvSpPr>
          <p:cNvPr id="43010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487363"/>
            <a:ext cx="7315200" cy="771525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Homework cont…</a:t>
            </a:r>
          </a:p>
        </p:txBody>
      </p:sp>
    </p:spTree>
    <p:extLst>
      <p:ext uri="{BB962C8B-B14F-4D97-AF65-F5344CB8AC3E}">
        <p14:creationId xmlns:p14="http://schemas.microsoft.com/office/powerpoint/2010/main" val="2647544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idx="1"/>
          </p:nvPr>
        </p:nvSpPr>
        <p:spPr>
          <a:xfrm>
            <a:off x="463550" y="2253338"/>
            <a:ext cx="8216900" cy="3441584"/>
          </a:xfrm>
        </p:spPr>
        <p:txBody>
          <a:bodyPr lIns="90000" tIns="46800" rIns="90000" bIns="46800">
            <a:spAutoFit/>
          </a:bodyPr>
          <a:lstStyle/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Verdana" charset="0"/>
              </a:rPr>
              <a:t>Library books and Accelerated Reader.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Verdana" charset="0"/>
              </a:rPr>
              <a:t>Please listen to your child read on a regular basis and then record your comments in their Reading Log once a week.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Verdana" charset="0"/>
              </a:rPr>
              <a:t>Please can you encourage your child to change their book on a regular basis once completed.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Verdana" charset="0"/>
              </a:rPr>
              <a:t>Children can access Myon.co.uk from home to read and complete comprehension quizzes. </a:t>
            </a:r>
          </a:p>
        </p:txBody>
      </p:sp>
      <p:sp>
        <p:nvSpPr>
          <p:cNvPr id="45058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552450"/>
            <a:ext cx="7315200" cy="641350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Reading at home</a:t>
            </a:r>
          </a:p>
        </p:txBody>
      </p:sp>
      <p:pic>
        <p:nvPicPr>
          <p:cNvPr id="45059" name="Picture 8" descr="READING_KIDS-Previe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89588"/>
            <a:ext cx="2089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10" descr="read%2Baloud%2Bcarto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60" y="5621761"/>
            <a:ext cx="853228" cy="108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342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598488"/>
            <a:ext cx="7313612" cy="5492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Arial" charset="0"/>
              </a:rPr>
              <a:t>Mathematics and Times Tables</a:t>
            </a:r>
          </a:p>
        </p:txBody>
      </p:sp>
      <p:pic>
        <p:nvPicPr>
          <p:cNvPr id="47106" name="Picture 7" descr="dd0080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384868">
            <a:off x="395287" y="2343459"/>
            <a:ext cx="1851965" cy="1877573"/>
          </a:xfrm>
        </p:spPr>
      </p:pic>
      <p:sp>
        <p:nvSpPr>
          <p:cNvPr id="47107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2441359" y="2565400"/>
            <a:ext cx="6307354" cy="3083921"/>
          </a:xfrm>
        </p:spPr>
        <p:txBody>
          <a:bodyPr wrap="square" lIns="0" tIns="0" rIns="0" bIns="0">
            <a:spAutoFit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Verdana" charset="0"/>
              </a:rPr>
              <a:t>Mathematics is taught every day in ability groups. Work is set according to ability and children are sometimes given a choice.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Verdana" charset="0"/>
              </a:rPr>
              <a:t>Children should know all their times tables up to 12 x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Verdana" charset="0"/>
              </a:rPr>
              <a:t>Please help your child learn times tables if they are not confident. There are some great websites, including:</a:t>
            </a:r>
          </a:p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hlinkClick r:id="rId4"/>
              </a:rPr>
              <a:t>https://www.topmarks.co.uk/maths-games/hit-the-button</a:t>
            </a:r>
            <a:r>
              <a:rPr lang="en-GB" sz="2000" dirty="0"/>
              <a:t> </a:t>
            </a:r>
            <a:endParaRPr lang="en-GB" sz="2100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481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533</TotalTime>
  <Words>1050</Words>
  <Application>Microsoft Office PowerPoint</Application>
  <PresentationFormat>On-screen Show (4:3)</PresentationFormat>
  <Paragraphs>126</Paragraphs>
  <Slides>19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HGP明朝E</vt:lpstr>
      <vt:lpstr>ＭＳ Ｐゴシック</vt:lpstr>
      <vt:lpstr>Arial</vt:lpstr>
      <vt:lpstr>Calibri</vt:lpstr>
      <vt:lpstr>Candara</vt:lpstr>
      <vt:lpstr>nta</vt:lpstr>
      <vt:lpstr>Symbol</vt:lpstr>
      <vt:lpstr>Times New Roman</vt:lpstr>
      <vt:lpstr>Verdana</vt:lpstr>
      <vt:lpstr>Wingdings</vt:lpstr>
      <vt:lpstr>Waveform</vt:lpstr>
      <vt:lpstr>Chart</vt:lpstr>
      <vt:lpstr>Year 6 – Autumn Term Parent Curriculum Information Meeting</vt:lpstr>
      <vt:lpstr>Meet the teachers</vt:lpstr>
      <vt:lpstr>The Autumn Term Curriculum Overview</vt:lpstr>
      <vt:lpstr>PowerPoint Presentation</vt:lpstr>
      <vt:lpstr>Reading</vt:lpstr>
      <vt:lpstr>Homework and Reading records</vt:lpstr>
      <vt:lpstr>Homework cont…</vt:lpstr>
      <vt:lpstr>Reading at home</vt:lpstr>
      <vt:lpstr>Mathematics and Times Tables</vt:lpstr>
      <vt:lpstr>Spellings</vt:lpstr>
      <vt:lpstr>Home Learning</vt:lpstr>
      <vt:lpstr>P.E / Games</vt:lpstr>
      <vt:lpstr>P.E</vt:lpstr>
      <vt:lpstr>Star of the Week</vt:lpstr>
      <vt:lpstr>House keeping </vt:lpstr>
      <vt:lpstr>Uniform </vt:lpstr>
      <vt:lpstr>Year 6 SATS</vt:lpstr>
      <vt:lpstr>Application for Secondary Schools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– Autumn Term Parent Curriculum Information Meeting</dc:title>
  <dc:creator>Safa Chowdhury</dc:creator>
  <cp:lastModifiedBy>Ashley Viegas</cp:lastModifiedBy>
  <cp:revision>62</cp:revision>
  <cp:lastPrinted>2019-10-09T12:19:42Z</cp:lastPrinted>
  <dcterms:created xsi:type="dcterms:W3CDTF">2015-09-10T20:11:16Z</dcterms:created>
  <dcterms:modified xsi:type="dcterms:W3CDTF">2022-09-29T15:03:02Z</dcterms:modified>
</cp:coreProperties>
</file>