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60" r:id="rId4"/>
    <p:sldId id="283" r:id="rId5"/>
    <p:sldId id="284" r:id="rId6"/>
    <p:sldId id="262" r:id="rId7"/>
    <p:sldId id="264" r:id="rId8"/>
    <p:sldId id="266" r:id="rId9"/>
    <p:sldId id="268" r:id="rId10"/>
    <p:sldId id="285" r:id="rId11"/>
    <p:sldId id="267" r:id="rId12"/>
    <p:sldId id="269" r:id="rId13"/>
    <p:sldId id="273" r:id="rId14"/>
    <p:sldId id="280" r:id="rId15"/>
    <p:sldId id="274" r:id="rId16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88090" autoAdjust="0"/>
  </p:normalViewPr>
  <p:slideViewPr>
    <p:cSldViewPr snapToGrid="0" snapToObjects="1">
      <p:cViewPr>
        <p:scale>
          <a:sx n="60" d="100"/>
          <a:sy n="60" d="100"/>
        </p:scale>
        <p:origin x="152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ECBF9-A067-43D4-A6AE-4AF7B20AFE7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7E0AC-9E65-475E-88F7-E7F454DFE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7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3D202-8832-2143-AFC2-646F091DDD9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C4A1C-8419-9845-A439-ED89C934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5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5650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9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3750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charset="0"/>
              </a:rPr>
              <a:t>JF</a:t>
            </a:r>
          </a:p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5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5650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68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C4A1C-8419-9845-A439-ED89C934EB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50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5650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3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C4A1C-8419-9845-A439-ED89C934EB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84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C4A1C-8419-9845-A439-ED89C934EB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37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C4A1C-8419-9845-A439-ED89C934EB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92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5650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r>
              <a:rPr lang="en-US" dirty="0" err="1">
                <a:latin typeface="Times New Roman" charset="0"/>
              </a:rPr>
              <a:t>sc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50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5650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98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5650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114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5650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63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5650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26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DD36-EAC6-6840-822C-22ECB5ED5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9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B153-414E-3343-B68A-E963AD861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5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8E8948-FAAE-C847-8D50-770A1BA130C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4727A14-FCEB-8E4C-BF2C-09C70A409D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google.co.uk/imgres?imgurl=http://www.pppst.com/banner_pe.gif&amp;imgrefurl=http://www.pppst.com/pe.html&amp;usg=__nyINd-HxDFs7l47oFRRKbpG8Q80=&amp;h=236&amp;w=711&amp;sz=33&amp;hl=en&amp;start=30&amp;zoom=1&amp;tbnid=h0slviKMwh5DZM:&amp;tbnh=46&amp;tbnw=140&amp;ei=jWdgUMuHC4HN0QWkg4GQDg&amp;prev=/search?q=physical+education&amp;start=20&amp;um=1&amp;hl=en&amp;safe=active&amp;sa=N&amp;rls=com.microsoft:*:IE-SearchBox&amp;rlz=1I7ADFA_enGB431&amp;tbm=isch&amp;um=1&amp;itbs=1" TargetMode="Externa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eorgecouros.ca/blog/wp-content/uploads/2010/07/helping-hand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2.s3.envato.com/files/4509344/READING_KIDS-Preview.jpg&amp;imgrefurl=http://www.susology.com/label/kids+vector.html&amp;usg=__s5rcmVP32ggbUlaZ3SvZIRjv0u0=&amp;h=284&amp;w=590&amp;sz=55&amp;hl=en&amp;start=72&amp;zoom=1&amp;tbnid=oPbKeb10ST-fxM:&amp;tbnh=65&amp;tbnw=135&amp;ei=qWZgUKq2KOyY0QXnxYCgAg&amp;prev=/search?q=children+reading+at+home+cartoon&amp;start=60&amp;um=1&amp;hl=en&amp;safe=active&amp;sa=N&amp;rls=com.microsoft:*:IE-SearchBox&amp;rlz=1I7ADFA_enGB431&amp;tbm=isch&amp;um=1&amp;itbs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.uk/imgres?imgurl=http://3.bp.blogspot.com/-oHKh-sXSuYg/UArYZMrOvHI/AAAAAAAAAak/pHXnJpoGVWM/s1600/read+aloud+cartoon.jpg&amp;imgrefurl=http://principalj.blogspot.com/2012/07/the-importance-of-read-aloud-at-school.html&amp;usg=__Fj-S_v6xg6m1c3kwQo2c8oA5TR8=&amp;h=954&amp;w=745&amp;sz=136&amp;hl=en&amp;start=67&amp;zoom=1&amp;tbnid=tRQSvSsirzkisM:&amp;tbnh=148&amp;tbnw=116&amp;ei=22ZgUOeFOuai0QW97ICoDA&amp;prev=/search?q=reading+at+home+cartoon&amp;start=60&amp;um=1&amp;hl=en&amp;safe=active&amp;sa=N&amp;rls=com.microsoft:*:IE-SearchBox&amp;rlz=1I7ADFA_enGB431&amp;tbm=isch&amp;um=1&amp;itbs=1" TargetMode="Externa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827088" y="465759"/>
            <a:ext cx="7675562" cy="3418501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latin typeface="Twinkl Cursive Looped" panose="02000000000000000000" pitchFamily="2" charset="0"/>
              </a:rPr>
              <a:t>Year 5 – Autumn Term</a:t>
            </a:r>
            <a:br>
              <a:rPr lang="en-GB" sz="3600" dirty="0">
                <a:latin typeface="Arial" charset="0"/>
              </a:rPr>
            </a:br>
            <a:br>
              <a:rPr lang="en-GB" sz="3600" dirty="0">
                <a:latin typeface="Arial" charset="0"/>
              </a:rPr>
            </a:br>
            <a:br>
              <a:rPr lang="en-GB" sz="3600" dirty="0">
                <a:latin typeface="Arial" charset="0"/>
              </a:rPr>
            </a:br>
            <a: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  <a:t>Meet the Teachers </a:t>
            </a:r>
            <a:b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br>
              <a:rPr lang="en-GB" sz="3600" dirty="0">
                <a:latin typeface="Arial" charset="0"/>
              </a:rPr>
            </a:br>
            <a:endParaRPr lang="en-GB" sz="3600" dirty="0">
              <a:latin typeface="Arial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1085850" y="4127941"/>
            <a:ext cx="741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8000" b="1" dirty="0">
                <a:solidFill>
                  <a:srgbClr val="660066"/>
                </a:solidFill>
                <a:latin typeface="Twinkl Cursive Looped" panose="02000000000000000000" pitchFamily="2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34863887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188602" y="2424145"/>
            <a:ext cx="8725934" cy="2428486"/>
          </a:xfrm>
        </p:spPr>
        <p:txBody>
          <a:bodyPr wrap="square" lIns="90000" tIns="46800" rIns="90000" bIns="46800" rtlCol="0">
            <a:spAutoFit/>
          </a:bodyPr>
          <a:lstStyle/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 typeface="Symbol" pitchFamily="18" charset="2"/>
              <a:buChar char="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latin typeface="Twinkl Cursive Looped" panose="02000000000000000000" pitchFamily="2" charset="0"/>
              </a:rPr>
              <a:t>Children are expected to use joined handwriting. </a:t>
            </a:r>
          </a:p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 typeface="Symbol" pitchFamily="18" charset="2"/>
              <a:buChar char="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latin typeface="Twinkl Cursive Looped" panose="02000000000000000000" pitchFamily="2" charset="0"/>
              </a:rPr>
              <a:t>They should be encouraged to practise at home.</a:t>
            </a:r>
          </a:p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 typeface="Symbol" pitchFamily="18" charset="2"/>
              <a:buChar char="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latin typeface="Twinkl Cursive Looped" panose="02000000000000000000" pitchFamily="2" charset="0"/>
              </a:rPr>
              <a:t>Pen licences will be awarded throughout the year for consistently neat handwriting and book presentation. </a:t>
            </a:r>
          </a:p>
        </p:txBody>
      </p:sp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81999" y="638212"/>
            <a:ext cx="7315200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Handwriting</a:t>
            </a:r>
          </a:p>
        </p:txBody>
      </p:sp>
    </p:spTree>
    <p:extLst>
      <p:ext uri="{BB962C8B-B14F-4D97-AF65-F5344CB8AC3E}">
        <p14:creationId xmlns:p14="http://schemas.microsoft.com/office/powerpoint/2010/main" val="1189538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196017"/>
            <a:ext cx="7313612" cy="1354217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Mathematics and Times Tables</a:t>
            </a:r>
          </a:p>
        </p:txBody>
      </p:sp>
      <p:pic>
        <p:nvPicPr>
          <p:cNvPr id="47106" name="Picture 7" descr="dd00802_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565400"/>
            <a:ext cx="2870200" cy="2909888"/>
          </a:xfrm>
        </p:spPr>
      </p:pic>
      <p:sp>
        <p:nvSpPr>
          <p:cNvPr id="47107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653355" y="1734140"/>
            <a:ext cx="4897438" cy="471821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100" dirty="0">
                <a:latin typeface="Twinkl Cursive Looped" panose="02000000000000000000" pitchFamily="2" charset="0"/>
              </a:rPr>
              <a:t>Mathematics is taught every day.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100" dirty="0">
              <a:latin typeface="Twinkl Cursive Looped" panose="02000000000000000000" pitchFamily="2" charset="0"/>
            </a:endParaRP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100" dirty="0">
                <a:latin typeface="Twinkl Cursive Looped" panose="02000000000000000000" pitchFamily="2" charset="0"/>
              </a:rPr>
              <a:t>Please help your child learn their times tables. 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100" dirty="0">
              <a:latin typeface="Twinkl Cursive Looped" panose="02000000000000000000" pitchFamily="2" charset="0"/>
            </a:endParaRP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100" dirty="0">
                <a:latin typeface="Twinkl Cursive Looped" panose="02000000000000000000" pitchFamily="2" charset="0"/>
              </a:rPr>
              <a:t>There are some great websites to help your child build their maths skills. 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100" dirty="0">
              <a:latin typeface="Twinkl Cursive Looped" panose="02000000000000000000" pitchFamily="2" charset="0"/>
            </a:endParaRP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100" dirty="0">
                <a:latin typeface="Twinkl Cursive Looped" panose="02000000000000000000" pitchFamily="2" charset="0"/>
              </a:rPr>
              <a:t>My Maths is used for weekly homework but can also be used for extra practice.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100" dirty="0">
              <a:latin typeface="Twinkl Cursive Looped" panose="02000000000000000000" pitchFamily="2" charset="0"/>
            </a:endParaRP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100" dirty="0" err="1">
                <a:latin typeface="Twinkl Cursive Looped" panose="02000000000000000000" pitchFamily="2" charset="0"/>
              </a:rPr>
              <a:t>TTRockstars</a:t>
            </a:r>
            <a:r>
              <a:rPr lang="en-GB" sz="2100" dirty="0">
                <a:latin typeface="Twinkl Cursive Looped" panose="02000000000000000000" pitchFamily="2" charset="0"/>
              </a:rPr>
              <a:t> can be used at home to support the learning of times tables.</a:t>
            </a:r>
          </a:p>
        </p:txBody>
      </p:sp>
    </p:spTree>
    <p:extLst>
      <p:ext uri="{BB962C8B-B14F-4D97-AF65-F5344CB8AC3E}">
        <p14:creationId xmlns:p14="http://schemas.microsoft.com/office/powerpoint/2010/main" val="4173481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487314"/>
            <a:ext cx="7315200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P.E / Games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14269"/>
            <a:ext cx="4968875" cy="3951980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winkl Cursive Looped" panose="02000000000000000000" pitchFamily="2" charset="0"/>
              </a:rPr>
              <a:t>PE is every </a:t>
            </a:r>
            <a:r>
              <a:rPr lang="en-GB" sz="2000" b="1" dirty="0">
                <a:latin typeface="Twinkl Cursive Looped" panose="02000000000000000000" pitchFamily="2" charset="0"/>
              </a:rPr>
              <a:t>Friday</a:t>
            </a:r>
            <a:r>
              <a:rPr lang="en-GB" sz="2000" dirty="0">
                <a:latin typeface="Twinkl Cursive Looped" panose="02000000000000000000" pitchFamily="2" charset="0"/>
              </a:rPr>
              <a:t>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winkl Cursive Looped" panose="02000000000000000000" pitchFamily="2" charset="0"/>
              </a:rPr>
              <a:t>Please ensure that the children wear their PE kit to school.</a:t>
            </a: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winkl Cursive Looped" panose="02000000000000000000" pitchFamily="2" charset="0"/>
              </a:rPr>
              <a:t>dark joggers</a:t>
            </a: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winkl Cursive Looped" panose="02000000000000000000" pitchFamily="2" charset="0"/>
              </a:rPr>
              <a:t>trainers</a:t>
            </a: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winkl Cursive Looped" panose="02000000000000000000" pitchFamily="2" charset="0"/>
              </a:rPr>
              <a:t>navy t-shirt</a:t>
            </a: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winkl Cursive Looped" panose="02000000000000000000" pitchFamily="2" charset="0"/>
              </a:rPr>
              <a:t>school jumper</a:t>
            </a:r>
          </a:p>
          <a:p>
            <a:pPr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winkl Cursive Looped" panose="02000000000000000000" pitchFamily="2" charset="0"/>
              </a:rPr>
              <a:t>no jewellery is permitted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latin typeface="Twinkl Cursive Looped" panose="02000000000000000000" pitchFamily="2" charset="0"/>
              </a:rPr>
              <a:t> PE is taught outdoors and indoors.</a:t>
            </a:r>
            <a:endParaRPr lang="en-GB" dirty="0">
              <a:latin typeface="Twinkl Cursive Looped" panose="02000000000000000000" pitchFamily="2" charset="0"/>
            </a:endParaRPr>
          </a:p>
          <a:p>
            <a:pPr eaLnBrk="1" hangingPunct="1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latin typeface="Verdana" charset="0"/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6010275" y="2270125"/>
          <a:ext cx="13144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Chart" r:id="rId4" imgW="1320800" imgH="863600" progId="MSGraph.Chart.8">
                  <p:embed/>
                </p:oleObj>
              </mc:Choice>
              <mc:Fallback>
                <p:oleObj name="Chart" r:id="rId4" imgW="1320800" imgH="8636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2270125"/>
                        <a:ext cx="13144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04" name="Picture 7" descr="banner_p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2447925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Picture 11" descr="sport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773238"/>
            <a:ext cx="26289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474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33356" y="973409"/>
            <a:ext cx="8708625" cy="4911182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dirty="0">
                <a:latin typeface="Twinkl Cursive Looped" panose="02000000000000000000" pitchFamily="2" charset="0"/>
              </a:rPr>
              <a:t>Please bring your child to school on time. Gates open at 8:40 am and children start school once children have arrived to the classroom. Please pick children up at </a:t>
            </a:r>
            <a:r>
              <a:rPr lang="cy-GB" b="1" dirty="0">
                <a:latin typeface="Twinkl Cursive Looped" panose="02000000000000000000" pitchFamily="2" charset="0"/>
              </a:rPr>
              <a:t>3.20pm.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dirty="0">
                <a:latin typeface="Twinkl Cursive Looped" panose="02000000000000000000" pitchFamily="2" charset="0"/>
              </a:rPr>
              <a:t>If your child is unwell please telephone the school on the day they are absent so that the registers can be marked accordingly.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dirty="0">
                <a:latin typeface="Twinkl Cursive Looped" panose="02000000000000000000" pitchFamily="2" charset="0"/>
              </a:rPr>
              <a:t>Book bags should hold their home readers and reading records. These should be brought into school daily. 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dirty="0">
                <a:latin typeface="Twinkl Cursive Looped" panose="02000000000000000000" pitchFamily="2" charset="0"/>
              </a:rPr>
              <a:t>Children should bring a water bottle and a healthy snack each day to help with their learning. 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cy-GB" dirty="0">
                <a:latin typeface="Twinkl Cursive Looped" panose="02000000000000000000" pitchFamily="2" charset="0"/>
              </a:rPr>
              <a:t>If you need to see the class teacher, please speak to the office staff in the morning or speak to the class teacher after school. </a:t>
            </a:r>
            <a:endParaRPr lang="cy-GB" sz="1600" dirty="0">
              <a:latin typeface="Verdana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z="1600" dirty="0">
              <a:latin typeface="Verdana" charset="0"/>
              <a:ea typeface="+mn-ea"/>
              <a:cs typeface="+mn-cs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53454" y="-3473"/>
            <a:ext cx="8229600" cy="1252728"/>
          </a:xfrm>
        </p:spPr>
        <p:txBody>
          <a:bodyPr/>
          <a:lstStyle/>
          <a:p>
            <a:pPr eaLnBrk="1" hangingPunct="1"/>
            <a:r>
              <a:rPr lang="cy-GB" dirty="0">
                <a:latin typeface="Twinkl Cursive Looped" panose="02000000000000000000" pitchFamily="2" charset="0"/>
              </a:rPr>
              <a:t>Expectations</a:t>
            </a:r>
            <a:endParaRPr lang="en-US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9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Useful websites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72" y="2295525"/>
            <a:ext cx="744805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36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idx="1"/>
          </p:nvPr>
        </p:nvSpPr>
        <p:spPr>
          <a:xfrm>
            <a:off x="240848" y="2979157"/>
            <a:ext cx="8444365" cy="2950681"/>
          </a:xfrm>
        </p:spPr>
        <p:txBody>
          <a:bodyPr wrap="square" lIns="90000" tIns="46800" rIns="90000" bIns="46800">
            <a:spAutoFit/>
          </a:bodyPr>
          <a:lstStyle/>
          <a:p>
            <a:pPr marL="0" indent="0" algn="ctr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 dirty="0">
                <a:latin typeface="Twinkl Cursive Looped" panose="02000000000000000000" pitchFamily="2" charset="0"/>
              </a:rPr>
              <a:t>Thank you </a:t>
            </a:r>
            <a:r>
              <a:rPr lang="en-GB" sz="3200" dirty="0">
                <a:latin typeface="Twinkl Cursive Looped" panose="02000000000000000000" pitchFamily="2" charset="0"/>
              </a:rPr>
              <a:t>for coming to our </a:t>
            </a:r>
          </a:p>
          <a:p>
            <a:pPr marL="0" indent="0" algn="ctr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latin typeface="Twinkl Cursive Looped" panose="02000000000000000000" pitchFamily="2" charset="0"/>
              </a:rPr>
              <a:t>Meet the Teachers </a:t>
            </a:r>
          </a:p>
          <a:p>
            <a:pPr marL="0" indent="0" algn="ctr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latin typeface="Twinkl Cursive Looped" panose="02000000000000000000" pitchFamily="2" charset="0"/>
              </a:rPr>
              <a:t>meeting.</a:t>
            </a:r>
          </a:p>
          <a:p>
            <a:pPr marL="0" indent="0" algn="ctr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latin typeface="Twinkl Cursive Looped" panose="02000000000000000000" pitchFamily="2" charset="0"/>
            </a:endParaRPr>
          </a:p>
          <a:p>
            <a:pPr marL="0" indent="0" algn="ctr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latin typeface="Twinkl Cursive Looped" panose="02000000000000000000" pitchFamily="2" charset="0"/>
              </a:rPr>
              <a:t>Do you have any questions?</a:t>
            </a:r>
          </a:p>
        </p:txBody>
      </p:sp>
      <p:sp>
        <p:nvSpPr>
          <p:cNvPr id="59394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487314"/>
            <a:ext cx="7315200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1824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17688"/>
            <a:ext cx="8424863" cy="5040312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1800" b="1" dirty="0">
              <a:latin typeface="Verdana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1800" b="1" dirty="0">
              <a:latin typeface="Twinkl Cursive Looped" panose="02000000000000000000" pitchFamily="2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b="1" dirty="0">
                <a:latin typeface="Twinkl Cursive Looped" panose="02000000000000000000" pitchFamily="2" charset="0"/>
              </a:rPr>
              <a:t>Acting Deputy Head Teacher Year 5 and 6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sz="1800" dirty="0" err="1">
                <a:latin typeface="Twinkl Cursive Looped" panose="02000000000000000000" pitchFamily="2" charset="0"/>
              </a:rPr>
              <a:t>Mr</a:t>
            </a:r>
            <a:r>
              <a:rPr lang="en-US" sz="1800" dirty="0">
                <a:latin typeface="Twinkl Cursive Looped" panose="02000000000000000000" pitchFamily="2" charset="0"/>
              </a:rPr>
              <a:t> Moran</a:t>
            </a:r>
            <a:endParaRPr lang="en-US" sz="1800" b="1" dirty="0">
              <a:latin typeface="Twinkl Cursive Looped" panose="02000000000000000000" pitchFamily="2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1800" b="1" dirty="0">
              <a:latin typeface="Twinkl Cursive Looped" panose="02000000000000000000" pitchFamily="2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b="1" dirty="0">
                <a:latin typeface="Twinkl Cursive Looped" panose="02000000000000000000" pitchFamily="2" charset="0"/>
              </a:rPr>
              <a:t>Class Teachers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sz="1800" dirty="0">
                <a:latin typeface="Twinkl Cursive Looped" panose="02000000000000000000" pitchFamily="2" charset="0"/>
              </a:rPr>
              <a:t>5L – </a:t>
            </a:r>
            <a:r>
              <a:rPr lang="en-US" sz="1800" dirty="0" err="1">
                <a:latin typeface="Twinkl Cursive Looped" panose="02000000000000000000" pitchFamily="2" charset="0"/>
              </a:rPr>
              <a:t>Mrs</a:t>
            </a:r>
            <a:r>
              <a:rPr lang="en-US" sz="1800" dirty="0">
                <a:latin typeface="Twinkl Cursive Looped" panose="02000000000000000000" pitchFamily="2" charset="0"/>
              </a:rPr>
              <a:t> Vereha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sz="1800" dirty="0">
                <a:latin typeface="Twinkl Cursive Looped" panose="02000000000000000000" pitchFamily="2" charset="0"/>
              </a:rPr>
              <a:t>5Y </a:t>
            </a:r>
            <a:r>
              <a:rPr lang="mr-IN" sz="1800" dirty="0">
                <a:latin typeface="Twinkl Cursive Looped" panose="02000000000000000000" pitchFamily="2" charset="0"/>
              </a:rPr>
              <a:t>–</a:t>
            </a:r>
            <a:r>
              <a:rPr lang="en-GB" sz="1800" dirty="0">
                <a:latin typeface="Twinkl Cursive Looped" panose="02000000000000000000" pitchFamily="2" charset="0"/>
              </a:rPr>
              <a:t> Miss </a:t>
            </a:r>
            <a:r>
              <a:rPr lang="en-GB" sz="1800" dirty="0" err="1">
                <a:latin typeface="Twinkl Cursive Looped" panose="02000000000000000000" pitchFamily="2" charset="0"/>
              </a:rPr>
              <a:t>Poku</a:t>
            </a:r>
            <a:endParaRPr lang="en-GB" sz="1800" dirty="0">
              <a:latin typeface="Twinkl Cursive Looped" panose="02000000000000000000" pitchFamily="2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sz="1800" dirty="0">
                <a:latin typeface="Twinkl Cursive Looped" panose="02000000000000000000" pitchFamily="2" charset="0"/>
              </a:rPr>
              <a:t>5O </a:t>
            </a:r>
            <a:r>
              <a:rPr lang="mr-IN" sz="1800" dirty="0">
                <a:latin typeface="Twinkl Cursive Looped" panose="02000000000000000000" pitchFamily="2" charset="0"/>
              </a:rPr>
              <a:t>–</a:t>
            </a:r>
            <a:r>
              <a:rPr lang="en-GB" sz="1800" dirty="0">
                <a:latin typeface="Twinkl Cursive Looped" panose="02000000000000000000" pitchFamily="2" charset="0"/>
              </a:rPr>
              <a:t>Miss Carsane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sz="1800" dirty="0">
                <a:latin typeface="Twinkl Cursive Looped" panose="02000000000000000000" pitchFamily="2" charset="0"/>
              </a:rPr>
              <a:t>5N – </a:t>
            </a:r>
            <a:r>
              <a:rPr lang="en-US" sz="1800" dirty="0" err="1">
                <a:latin typeface="Twinkl Cursive Looped" panose="02000000000000000000" pitchFamily="2" charset="0"/>
              </a:rPr>
              <a:t>Ms</a:t>
            </a:r>
            <a:r>
              <a:rPr lang="en-US" sz="1800" dirty="0">
                <a:latin typeface="Twinkl Cursive Looped" panose="02000000000000000000" pitchFamily="2" charset="0"/>
              </a:rPr>
              <a:t> Eldridge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1800" b="1" dirty="0">
              <a:latin typeface="Twinkl Cursive Looped" panose="02000000000000000000" pitchFamily="2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b="1" dirty="0">
                <a:solidFill>
                  <a:srgbClr val="000090"/>
                </a:solidFill>
                <a:latin typeface="Twinkl Cursive Looped" panose="02000000000000000000" pitchFamily="2" charset="0"/>
              </a:rPr>
              <a:t>Support Staff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sz="1800" dirty="0" err="1">
                <a:solidFill>
                  <a:srgbClr val="000090"/>
                </a:solidFill>
                <a:latin typeface="Twinkl Cursive Looped" panose="02000000000000000000" pitchFamily="2" charset="0"/>
              </a:rPr>
              <a:t>Mrs</a:t>
            </a:r>
            <a:r>
              <a:rPr lang="en-US" sz="1800" dirty="0">
                <a:solidFill>
                  <a:srgbClr val="000090"/>
                </a:solidFill>
                <a:latin typeface="Twinkl Cursive Looped" panose="02000000000000000000" pitchFamily="2" charset="0"/>
              </a:rPr>
              <a:t> Bokhari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sz="1800" dirty="0" err="1">
                <a:solidFill>
                  <a:srgbClr val="000090"/>
                </a:solidFill>
                <a:latin typeface="Twinkl Cursive Looped" panose="02000000000000000000" pitchFamily="2" charset="0"/>
              </a:rPr>
              <a:t>Mrs</a:t>
            </a:r>
            <a:r>
              <a:rPr lang="en-US" sz="1800" dirty="0">
                <a:solidFill>
                  <a:srgbClr val="000090"/>
                </a:solidFill>
                <a:latin typeface="Twinkl Cursive Looped" panose="02000000000000000000" pitchFamily="2" charset="0"/>
              </a:rPr>
              <a:t> </a:t>
            </a:r>
            <a:r>
              <a:rPr lang="en-US" sz="1800" dirty="0" err="1">
                <a:solidFill>
                  <a:srgbClr val="000090"/>
                </a:solidFill>
                <a:latin typeface="Twinkl Cursive Looped" panose="02000000000000000000" pitchFamily="2" charset="0"/>
              </a:rPr>
              <a:t>Bamrah</a:t>
            </a:r>
            <a:endParaRPr lang="en-US" sz="1800" dirty="0">
              <a:solidFill>
                <a:srgbClr val="000090"/>
              </a:solidFill>
              <a:latin typeface="Twinkl Cursive Looped" panose="02000000000000000000" pitchFamily="2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"/>
              <a:defRPr/>
            </a:pPr>
            <a:endParaRPr lang="en-US" sz="1800" dirty="0">
              <a:solidFill>
                <a:srgbClr val="00009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16837" cy="1447800"/>
          </a:xfrm>
        </p:spPr>
        <p:txBody>
          <a:bodyPr/>
          <a:lstStyle/>
          <a:p>
            <a:pPr eaLnBrk="1" hangingPunct="1"/>
            <a:r>
              <a:rPr lang="en-US" dirty="0">
                <a:latin typeface="Twinkl Cursive Looped" panose="02000000000000000000" pitchFamily="2" charset="0"/>
              </a:rPr>
              <a:t>Meet the team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32771" name="Picture 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3213100"/>
            <a:ext cx="2879725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30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dirty="0">
                <a:latin typeface="Twinkl Cursive Looped" panose="02000000000000000000" pitchFamily="2" charset="0"/>
              </a:rPr>
              <a:t>Curriculum Overview</a:t>
            </a:r>
            <a:endParaRPr lang="en-US" dirty="0">
              <a:latin typeface="Twinkl Cursive Looped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49D2A5-0C41-4E3A-90C8-3F84694A6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96" y="1856039"/>
            <a:ext cx="8829207" cy="466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3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dirty="0">
                <a:latin typeface="Twinkl Cursive Looped" panose="02000000000000000000" pitchFamily="2" charset="0"/>
              </a:rPr>
              <a:t>Curriculum Overview</a:t>
            </a:r>
            <a:endParaRPr lang="en-US" dirty="0">
              <a:latin typeface="Twinkl Cursive Looped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9FF54A-9BBA-45A8-9DC6-AEA998085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1056"/>
            <a:ext cx="8977511" cy="52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3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dirty="0">
                <a:latin typeface="Twinkl Cursive Looped" panose="02000000000000000000" pitchFamily="2" charset="0"/>
              </a:rPr>
              <a:t>Curriculum Overview</a:t>
            </a:r>
            <a:endParaRPr lang="en-US" dirty="0">
              <a:latin typeface="Twinkl Cursive Looped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EBFEC9-BFF7-464A-ACF4-3D39C6F4F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2856173"/>
            <a:ext cx="8334375" cy="273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3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2528861"/>
            <a:ext cx="7745413" cy="346094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How is Reading being taught?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We do VIPERS for thirty minutes every day at the beginning of the school day.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We do reading from our Accelerated Reader books for half an hour each day.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The children quiz on each book read and they need to achieve an 80% pass mark.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latin typeface="Twinkl Cursive Looped" panose="02000000000000000000" pitchFamily="2" charset="0"/>
              </a:rPr>
              <a:t>MyOn</a:t>
            </a:r>
            <a:r>
              <a:rPr lang="en-GB" dirty="0">
                <a:latin typeface="Twinkl Cursive Looped" panose="02000000000000000000" pitchFamily="2" charset="0"/>
              </a:rPr>
              <a:t> can be used at home and at school for 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further reading practice.</a:t>
            </a:r>
          </a:p>
        </p:txBody>
      </p:sp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1370013" y="487314"/>
            <a:ext cx="7313612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Reading</a:t>
            </a:r>
          </a:p>
        </p:txBody>
      </p:sp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157788"/>
            <a:ext cx="136683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211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188602" y="2424145"/>
            <a:ext cx="8725934" cy="3146632"/>
          </a:xfrm>
        </p:spPr>
        <p:txBody>
          <a:bodyPr wrap="square" lIns="90000" tIns="46800" rIns="90000" bIns="46800" rtlCol="0">
            <a:spAutoFit/>
          </a:bodyPr>
          <a:lstStyle/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 typeface="Symbol" pitchFamily="18" charset="2"/>
              <a:buChar char="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latin typeface="Twinkl Cursive Looped" panose="02000000000000000000" pitchFamily="2" charset="0"/>
              </a:rPr>
              <a:t>Homework is given weekly.</a:t>
            </a:r>
          </a:p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 typeface="Symbol" pitchFamily="18" charset="2"/>
              <a:buChar char="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latin typeface="Twinkl Cursive Looped" panose="02000000000000000000" pitchFamily="2" charset="0"/>
              </a:rPr>
              <a:t>Your child will get</a:t>
            </a:r>
          </a:p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latin typeface="Twinkl Cursive Looped" panose="02000000000000000000" pitchFamily="2" charset="0"/>
              </a:rPr>
              <a:t>Maths homework </a:t>
            </a:r>
          </a:p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latin typeface="Twinkl Cursive Looped" panose="02000000000000000000" pitchFamily="2" charset="0"/>
              </a:rPr>
              <a:t>Spellings</a:t>
            </a:r>
          </a:p>
          <a:p>
            <a:pPr marL="274320" indent="-274320" eaLnBrk="1" fontAlgn="auto" hangingPunct="1">
              <a:spcBef>
                <a:spcPts val="700"/>
              </a:spcBef>
              <a:spcAft>
                <a:spcPts val="0"/>
              </a:spcAft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500" dirty="0">
                <a:latin typeface="Twinkl Cursive Looped" panose="02000000000000000000" pitchFamily="2" charset="0"/>
              </a:rPr>
              <a:t>Reading (ideally reading every night for a minimum of 20 minutes). All homework will be monitored by the teacher and Acting Deputy Head Teachers. </a:t>
            </a:r>
          </a:p>
        </p:txBody>
      </p:sp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81999" y="638212"/>
            <a:ext cx="7315200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3359662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idx="1"/>
          </p:nvPr>
        </p:nvSpPr>
        <p:spPr>
          <a:xfrm>
            <a:off x="552534" y="1020846"/>
            <a:ext cx="8216900" cy="3826305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500" dirty="0">
                <a:latin typeface="Twinkl Cursive Looped" panose="02000000000000000000" pitchFamily="2" charset="0"/>
              </a:rPr>
              <a:t>Please can you listen to your child read on a regular basis.</a:t>
            </a:r>
            <a:endParaRPr lang="en-GB" sz="2500" dirty="0">
              <a:latin typeface="Verdana" charset="0"/>
            </a:endParaRP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500" dirty="0">
                <a:latin typeface="Twinkl Cursive Looped" panose="02000000000000000000" pitchFamily="2" charset="0"/>
              </a:rPr>
              <a:t>This enables us to know how well they are reading at home and how their fluency and comprehension is developing.</a:t>
            </a:r>
            <a:endParaRPr lang="en-GB" sz="2500" dirty="0">
              <a:latin typeface="Verdana" charset="0"/>
            </a:endParaRP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500" dirty="0">
                <a:latin typeface="Twinkl Cursive Looped" panose="02000000000000000000" pitchFamily="2" charset="0"/>
              </a:rPr>
              <a:t>Reading books are changed at least once a week. Children are encouraged to read the same book several times. 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500" dirty="0">
              <a:latin typeface="Verdana" charset="0"/>
            </a:endParaRPr>
          </a:p>
        </p:txBody>
      </p:sp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1003384" y="313357"/>
            <a:ext cx="7315200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Reading at home</a:t>
            </a:r>
          </a:p>
        </p:txBody>
      </p:sp>
      <p:pic>
        <p:nvPicPr>
          <p:cNvPr id="45059" name="Picture 8" descr="READING_KIDS-Previe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65" y="5677612"/>
            <a:ext cx="2089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10" descr="read%2Baloud%2Bcarto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995" y="5589588"/>
            <a:ext cx="930155" cy="118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342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87314"/>
            <a:ext cx="7315200" cy="771623"/>
          </a:xfrm>
        </p:spPr>
        <p:txBody>
          <a:bodyPr lIns="90000" tIns="46800" rIns="90000" bIns="46800" anchorCtr="1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Spellings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667" y="1964155"/>
            <a:ext cx="8229600" cy="4574202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The children are being taught spellings through weekly activities.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Children will be given 10 words to learn at home every week and they will be assessed on the following week. 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Twinkl Cursive Looped" panose="02000000000000000000" pitchFamily="2" charset="0"/>
              </a:rPr>
              <a:t>Children need to be taught useful spelling patterns and rules.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Examples: </a:t>
            </a:r>
            <a:r>
              <a:rPr lang="en-GB" dirty="0">
                <a:solidFill>
                  <a:schemeClr val="tx1"/>
                </a:solidFill>
                <a:latin typeface="Twinkl Cursive Looped" panose="02000000000000000000" pitchFamily="2" charset="0"/>
              </a:rPr>
              <a:t>verbs ending with a y which then changes to </a:t>
            </a:r>
            <a:r>
              <a:rPr lang="en-GB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ies</a:t>
            </a:r>
            <a:r>
              <a:rPr lang="en-GB" dirty="0">
                <a:solidFill>
                  <a:schemeClr val="tx1"/>
                </a:solidFill>
                <a:latin typeface="Twinkl Cursive Looped" panose="02000000000000000000" pitchFamily="2" charset="0"/>
              </a:rPr>
              <a:t> and </a:t>
            </a:r>
            <a:r>
              <a:rPr lang="en-GB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ied</a:t>
            </a:r>
            <a:r>
              <a:rPr lang="en-GB" dirty="0">
                <a:solidFill>
                  <a:schemeClr val="tx1"/>
                </a:solidFill>
                <a:latin typeface="Twinkl Cursive Looped" panose="02000000000000000000" pitchFamily="2" charset="0"/>
              </a:rPr>
              <a:t> (as in 'copy', 'copies' and 'copied')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Twinkl Cursive Looped" panose="02000000000000000000" pitchFamily="2" charset="0"/>
              </a:rPr>
              <a:t>Dropping the e off the end of a word when adding -</a:t>
            </a:r>
            <a:r>
              <a:rPr lang="en-GB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ing</a:t>
            </a:r>
            <a:r>
              <a:rPr lang="en-GB" dirty="0">
                <a:solidFill>
                  <a:schemeClr val="tx1"/>
                </a:solidFill>
                <a:latin typeface="Twinkl Cursive Looped" panose="02000000000000000000" pitchFamily="2" charset="0"/>
              </a:rPr>
              <a:t>, -</a:t>
            </a:r>
            <a:r>
              <a:rPr lang="en-GB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ed</a:t>
            </a:r>
            <a:r>
              <a:rPr lang="en-GB" dirty="0">
                <a:solidFill>
                  <a:schemeClr val="tx1"/>
                </a:solidFill>
                <a:latin typeface="Twinkl Cursive Looped" panose="02000000000000000000" pitchFamily="2" charset="0"/>
              </a:rPr>
              <a:t>, -</a:t>
            </a:r>
            <a:r>
              <a:rPr lang="en-GB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er</a:t>
            </a:r>
            <a:r>
              <a:rPr lang="en-GB" dirty="0">
                <a:solidFill>
                  <a:schemeClr val="tx1"/>
                </a:solidFill>
                <a:latin typeface="Twinkl Cursive Looped" panose="02000000000000000000" pitchFamily="2" charset="0"/>
              </a:rPr>
              <a:t> (as in 'hiking', 'hiked' and 'hiker')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latin typeface="Verdana" charset="0"/>
            </a:endParaRPr>
          </a:p>
        </p:txBody>
      </p:sp>
      <p:pic>
        <p:nvPicPr>
          <p:cNvPr id="49155" name="Picture 6" descr="spellin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14" y="140118"/>
            <a:ext cx="2663825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351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391</TotalTime>
  <Words>609</Words>
  <Application>Microsoft Office PowerPoint</Application>
  <PresentationFormat>On-screen Show (4:3)</PresentationFormat>
  <Paragraphs>85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ＭＳ Ｐゴシック</vt:lpstr>
      <vt:lpstr>Arial</vt:lpstr>
      <vt:lpstr>Calibri</vt:lpstr>
      <vt:lpstr>Candara</vt:lpstr>
      <vt:lpstr>Mangal</vt:lpstr>
      <vt:lpstr>Symbol</vt:lpstr>
      <vt:lpstr>Times New Roman</vt:lpstr>
      <vt:lpstr>Twinkl Cursive Looped</vt:lpstr>
      <vt:lpstr>Verdana</vt:lpstr>
      <vt:lpstr>Wingdings</vt:lpstr>
      <vt:lpstr>Waveform</vt:lpstr>
      <vt:lpstr>Chart</vt:lpstr>
      <vt:lpstr>Year 5 – Autumn Term   Meet the Teachers   </vt:lpstr>
      <vt:lpstr>Meet the team</vt:lpstr>
      <vt:lpstr>Curriculum Overview</vt:lpstr>
      <vt:lpstr>Curriculum Overview</vt:lpstr>
      <vt:lpstr>Curriculum Overview</vt:lpstr>
      <vt:lpstr>Reading</vt:lpstr>
      <vt:lpstr>Homework</vt:lpstr>
      <vt:lpstr>Reading at home</vt:lpstr>
      <vt:lpstr>Spellings</vt:lpstr>
      <vt:lpstr>Handwriting</vt:lpstr>
      <vt:lpstr>Mathematics and Times Tables</vt:lpstr>
      <vt:lpstr>P.E / Games</vt:lpstr>
      <vt:lpstr>Expectations</vt:lpstr>
      <vt:lpstr>Useful websites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– Autumn Term Parent Curriculum Information Meeting</dc:title>
  <dc:creator>Safa Chowdhury</dc:creator>
  <cp:lastModifiedBy>Michelle Eldridge</cp:lastModifiedBy>
  <cp:revision>56</cp:revision>
  <cp:lastPrinted>2018-10-05T07:22:31Z</cp:lastPrinted>
  <dcterms:created xsi:type="dcterms:W3CDTF">2015-09-10T20:11:16Z</dcterms:created>
  <dcterms:modified xsi:type="dcterms:W3CDTF">2022-09-29T14:58:21Z</dcterms:modified>
</cp:coreProperties>
</file>